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11.webp" ContentType="image/webp"/>
  <Override PartName="/ppt/media/image15.webp" ContentType="image/webp"/>
  <Override PartName="/ppt/media/image16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60" r:id="rId7"/>
    <p:sldId id="261" r:id="rId8"/>
    <p:sldId id="263" r:id="rId9"/>
    <p:sldId id="266" r:id="rId10"/>
    <p:sldId id="267" r:id="rId11"/>
    <p:sldId id="287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  <p:sldId id="284" r:id="rId25"/>
    <p:sldId id="286" r:id="rId26"/>
  </p:sldIdLst>
  <p:sldSz cx="12192000" cy="6858000"/>
  <p:notesSz cx="6858000" cy="12192000"/>
  <p:embeddedFontLst>
    <p:embeddedFont>
      <p:font typeface="MiSans" pitchFamily="34" charset="-122"/>
      <p:regular r:id="rId30"/>
    </p:embeddedFont>
    <p:embeddedFont>
      <p:font typeface="MiSans" pitchFamily="34" charset="-120"/>
      <p:regular r:id="rId31"/>
    </p:embeddedFont>
    <p:embeddedFont>
      <p:font typeface="Noto Sans SC" panose="020B0200000000000000" pitchFamily="34" charset="-122"/>
      <p:regular r:id="rId32"/>
    </p:embeddedFont>
    <p:embeddedFont>
      <p:font typeface="Noto Sans SC" panose="020B0200000000000000" pitchFamily="34" charset="-120"/>
      <p:regular r:id="rId3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webp"/><Relationship Id="rId2" Type="http://schemas.openxmlformats.org/officeDocument/2006/relationships/image" Target="../media/image15.webp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webp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rgbClr val="EFF6FC"/>
            </a:gs>
            <a:gs pos="100000">
              <a:srgbClr val="BED7E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39-d3jnsaos8jdo4os5dls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" y="365760"/>
            <a:ext cx="11826240" cy="649224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19:39-d3jnsaos8jdo4os5dl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90" y="4965065"/>
            <a:ext cx="4747895" cy="5975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08940" y="2068195"/>
            <a:ext cx="6406515" cy="17176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004CC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ZigBee+RK3568环境监测系统开题答辩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667075" y="756100"/>
            <a:ext cx="237324" cy="0"/>
          </a:xfrm>
          <a:prstGeom prst="line">
            <a:avLst/>
          </a:prstGeom>
          <a:noFill/>
          <a:ln w="3175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667075" y="821637"/>
            <a:ext cx="237324" cy="0"/>
          </a:xfrm>
          <a:prstGeom prst="line">
            <a:avLst/>
          </a:prstGeom>
          <a:noFill/>
          <a:ln w="3175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667075" y="887173"/>
            <a:ext cx="237324" cy="0"/>
          </a:xfrm>
          <a:prstGeom prst="line">
            <a:avLst/>
          </a:prstGeom>
          <a:noFill/>
          <a:ln w="3175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8" name="Text 4"/>
          <p:cNvSpPr/>
          <p:nvPr/>
        </p:nvSpPr>
        <p:spPr>
          <a:xfrm>
            <a:off x="2464435" y="5071745"/>
            <a:ext cx="2573020" cy="3067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日期：2025/12/19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37210" y="5071745"/>
            <a:ext cx="1831975" cy="3371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1600" dirty="0"/>
              <a:t>杨佳昊</a:t>
            </a:r>
            <a:endParaRPr lang="zh-CN" alt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462280" y="4228465"/>
            <a:ext cx="774258" cy="76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1" name="Text 7"/>
          <p:cNvSpPr/>
          <p:nvPr/>
        </p:nvSpPr>
        <p:spPr>
          <a:xfrm>
            <a:off x="462280" y="4228465"/>
            <a:ext cx="774258" cy="76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730690" y="4266565"/>
            <a:ext cx="566757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3" name="Image 2" descr="https://kimi-img.moonshot.cn/pub/slides/slides_tmpl/image/25-10-09-17:19:40-d3jnsb0s8jdo4os5dlv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984250"/>
            <a:ext cx="4748530" cy="4748530"/>
          </a:xfrm>
          <a:prstGeom prst="rect">
            <a:avLst/>
          </a:prstGeom>
        </p:spPr>
      </p:pic>
      <p:pic>
        <p:nvPicPr>
          <p:cNvPr id="14" name="Image 3" descr="https://kimi-img.moonshot.cn/pub/slides/slides_tmpl/image/25-10-09-17:19:39-d3jnsaos8jdo4os5dl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98210"/>
            <a:ext cx="12192000" cy="8597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43-d3jnsbos8jdo4os5dm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研究目标与内容分解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914400"/>
            <a:ext cx="11684000" cy="1117600"/>
          </a:xfrm>
          <a:custGeom>
            <a:avLst/>
            <a:gdLst/>
            <a:ahLst/>
            <a:cxnLst/>
            <a:rect l="l" t="t" r="r" b="b"/>
            <a:pathLst>
              <a:path w="11684000" h="1117600">
                <a:moveTo>
                  <a:pt x="152396" y="0"/>
                </a:moveTo>
                <a:lnTo>
                  <a:pt x="11531604" y="0"/>
                </a:lnTo>
                <a:cubicBezTo>
                  <a:pt x="11615770" y="0"/>
                  <a:pt x="11684000" y="68230"/>
                  <a:pt x="11684000" y="152396"/>
                </a:cubicBezTo>
                <a:lnTo>
                  <a:pt x="11684000" y="965204"/>
                </a:lnTo>
                <a:cubicBezTo>
                  <a:pt x="11684000" y="1049370"/>
                  <a:pt x="11615770" y="1117600"/>
                  <a:pt x="11531604" y="1117600"/>
                </a:cubicBezTo>
                <a:lnTo>
                  <a:pt x="152396" y="1117600"/>
                </a:lnTo>
                <a:cubicBezTo>
                  <a:pt x="68286" y="1117600"/>
                  <a:pt x="0" y="1049314"/>
                  <a:pt x="0" y="96520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4A89DC">
              <a:alpha val="10196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457200" y="1117600"/>
            <a:ext cx="11404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总体目标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7200" y="1574800"/>
            <a:ext cx="11366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构建成本低于</a:t>
            </a:r>
            <a:r>
              <a:rPr lang="en-US" sz="14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三百元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、续航大于</a:t>
            </a:r>
            <a:r>
              <a:rPr lang="en-US" sz="14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六个月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的无线环境监测节点，实现温湿度、光照</a:t>
            </a:r>
            <a:r>
              <a:rPr lang="en-US" sz="14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五分钟级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采集与智能预警。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54000" y="2235200"/>
            <a:ext cx="3759200" cy="4368800"/>
          </a:xfrm>
          <a:custGeom>
            <a:avLst/>
            <a:gdLst/>
            <a:ahLst/>
            <a:cxnLst/>
            <a:rect l="l" t="t" r="r" b="b"/>
            <a:pathLst>
              <a:path w="3759200" h="4368800">
                <a:moveTo>
                  <a:pt x="101611" y="0"/>
                </a:moveTo>
                <a:lnTo>
                  <a:pt x="3657589" y="0"/>
                </a:lnTo>
                <a:cubicBezTo>
                  <a:pt x="3713707" y="0"/>
                  <a:pt x="3759200" y="45493"/>
                  <a:pt x="3759200" y="101611"/>
                </a:cubicBezTo>
                <a:lnTo>
                  <a:pt x="3759200" y="4267189"/>
                </a:lnTo>
                <a:cubicBezTo>
                  <a:pt x="3759200" y="4323307"/>
                  <a:pt x="3713707" y="4368800"/>
                  <a:pt x="3657589" y="4368800"/>
                </a:cubicBezTo>
                <a:lnTo>
                  <a:pt x="101611" y="4368800"/>
                </a:lnTo>
                <a:cubicBezTo>
                  <a:pt x="45493" y="4368800"/>
                  <a:pt x="0" y="4323307"/>
                  <a:pt x="0" y="4267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81B0E9">
              <a:alpha val="20000"/>
            </a:srgbClr>
          </a:solidFill>
        </p:spPr>
      </p:sp>
      <p:sp>
        <p:nvSpPr>
          <p:cNvPr id="8" name="Shape 5"/>
          <p:cNvSpPr/>
          <p:nvPr/>
        </p:nvSpPr>
        <p:spPr>
          <a:xfrm>
            <a:off x="1946275" y="3771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30969" y="17859"/>
                </a:moveTo>
                <a:cubicBezTo>
                  <a:pt x="130969" y="7962"/>
                  <a:pt x="123006" y="0"/>
                  <a:pt x="113109" y="0"/>
                </a:cubicBezTo>
                <a:cubicBezTo>
                  <a:pt x="103212" y="0"/>
                  <a:pt x="95250" y="7962"/>
                  <a:pt x="95250" y="17859"/>
                </a:cubicBezTo>
                <a:lnTo>
                  <a:pt x="95250" y="47625"/>
                </a:lnTo>
                <a:cubicBezTo>
                  <a:pt x="68982" y="47625"/>
                  <a:pt x="47625" y="68982"/>
                  <a:pt x="47625" y="95250"/>
                </a:cubicBezTo>
                <a:lnTo>
                  <a:pt x="17859" y="95250"/>
                </a:lnTo>
                <a:cubicBezTo>
                  <a:pt x="7962" y="95250"/>
                  <a:pt x="0" y="103212"/>
                  <a:pt x="0" y="113109"/>
                </a:cubicBezTo>
                <a:cubicBezTo>
                  <a:pt x="0" y="123006"/>
                  <a:pt x="7962" y="130969"/>
                  <a:pt x="17859" y="130969"/>
                </a:cubicBezTo>
                <a:lnTo>
                  <a:pt x="47625" y="130969"/>
                </a:lnTo>
                <a:lnTo>
                  <a:pt x="47625" y="172641"/>
                </a:lnTo>
                <a:lnTo>
                  <a:pt x="17859" y="172641"/>
                </a:lnTo>
                <a:cubicBezTo>
                  <a:pt x="7962" y="172641"/>
                  <a:pt x="0" y="180603"/>
                  <a:pt x="0" y="190500"/>
                </a:cubicBezTo>
                <a:cubicBezTo>
                  <a:pt x="0" y="200397"/>
                  <a:pt x="7962" y="208359"/>
                  <a:pt x="17859" y="208359"/>
                </a:cubicBezTo>
                <a:lnTo>
                  <a:pt x="47625" y="208359"/>
                </a:lnTo>
                <a:lnTo>
                  <a:pt x="47625" y="250031"/>
                </a:lnTo>
                <a:lnTo>
                  <a:pt x="17859" y="250031"/>
                </a:lnTo>
                <a:cubicBezTo>
                  <a:pt x="7962" y="250031"/>
                  <a:pt x="0" y="257994"/>
                  <a:pt x="0" y="267891"/>
                </a:cubicBezTo>
                <a:cubicBezTo>
                  <a:pt x="0" y="277788"/>
                  <a:pt x="7962" y="285750"/>
                  <a:pt x="17859" y="285750"/>
                </a:cubicBezTo>
                <a:lnTo>
                  <a:pt x="47625" y="285750"/>
                </a:lnTo>
                <a:cubicBezTo>
                  <a:pt x="47625" y="312018"/>
                  <a:pt x="68982" y="333375"/>
                  <a:pt x="95250" y="333375"/>
                </a:cubicBezTo>
                <a:lnTo>
                  <a:pt x="95250" y="363141"/>
                </a:lnTo>
                <a:cubicBezTo>
                  <a:pt x="95250" y="373038"/>
                  <a:pt x="103212" y="381000"/>
                  <a:pt x="113109" y="381000"/>
                </a:cubicBezTo>
                <a:cubicBezTo>
                  <a:pt x="123006" y="381000"/>
                  <a:pt x="130969" y="373038"/>
                  <a:pt x="130969" y="363141"/>
                </a:cubicBezTo>
                <a:lnTo>
                  <a:pt x="130969" y="333375"/>
                </a:lnTo>
                <a:lnTo>
                  <a:pt x="172641" y="333375"/>
                </a:lnTo>
                <a:lnTo>
                  <a:pt x="172641" y="363141"/>
                </a:lnTo>
                <a:cubicBezTo>
                  <a:pt x="172641" y="373038"/>
                  <a:pt x="180603" y="381000"/>
                  <a:pt x="190500" y="381000"/>
                </a:cubicBezTo>
                <a:cubicBezTo>
                  <a:pt x="200397" y="381000"/>
                  <a:pt x="208359" y="373038"/>
                  <a:pt x="208359" y="363141"/>
                </a:cubicBezTo>
                <a:lnTo>
                  <a:pt x="208359" y="333375"/>
                </a:lnTo>
                <a:lnTo>
                  <a:pt x="250031" y="333375"/>
                </a:lnTo>
                <a:lnTo>
                  <a:pt x="250031" y="363141"/>
                </a:lnTo>
                <a:cubicBezTo>
                  <a:pt x="250031" y="373038"/>
                  <a:pt x="257994" y="381000"/>
                  <a:pt x="267891" y="381000"/>
                </a:cubicBezTo>
                <a:cubicBezTo>
                  <a:pt x="277788" y="381000"/>
                  <a:pt x="285750" y="373038"/>
                  <a:pt x="285750" y="363141"/>
                </a:cubicBezTo>
                <a:lnTo>
                  <a:pt x="285750" y="333375"/>
                </a:lnTo>
                <a:cubicBezTo>
                  <a:pt x="312018" y="333375"/>
                  <a:pt x="333375" y="312018"/>
                  <a:pt x="333375" y="285750"/>
                </a:cubicBezTo>
                <a:lnTo>
                  <a:pt x="363141" y="285750"/>
                </a:lnTo>
                <a:cubicBezTo>
                  <a:pt x="373038" y="285750"/>
                  <a:pt x="381000" y="277788"/>
                  <a:pt x="381000" y="267891"/>
                </a:cubicBezTo>
                <a:cubicBezTo>
                  <a:pt x="381000" y="257994"/>
                  <a:pt x="373038" y="250031"/>
                  <a:pt x="363141" y="250031"/>
                </a:cubicBezTo>
                <a:lnTo>
                  <a:pt x="333375" y="250031"/>
                </a:lnTo>
                <a:lnTo>
                  <a:pt x="333375" y="208359"/>
                </a:lnTo>
                <a:lnTo>
                  <a:pt x="363141" y="208359"/>
                </a:lnTo>
                <a:cubicBezTo>
                  <a:pt x="373038" y="208359"/>
                  <a:pt x="381000" y="200397"/>
                  <a:pt x="381000" y="190500"/>
                </a:cubicBezTo>
                <a:cubicBezTo>
                  <a:pt x="381000" y="180603"/>
                  <a:pt x="373038" y="172641"/>
                  <a:pt x="363141" y="172641"/>
                </a:cubicBezTo>
                <a:lnTo>
                  <a:pt x="333375" y="172641"/>
                </a:lnTo>
                <a:lnTo>
                  <a:pt x="333375" y="130969"/>
                </a:lnTo>
                <a:lnTo>
                  <a:pt x="363141" y="130969"/>
                </a:lnTo>
                <a:cubicBezTo>
                  <a:pt x="373038" y="130969"/>
                  <a:pt x="381000" y="123006"/>
                  <a:pt x="381000" y="113109"/>
                </a:cubicBezTo>
                <a:cubicBezTo>
                  <a:pt x="381000" y="103212"/>
                  <a:pt x="373038" y="95250"/>
                  <a:pt x="363141" y="95250"/>
                </a:cubicBezTo>
                <a:lnTo>
                  <a:pt x="333375" y="95250"/>
                </a:lnTo>
                <a:cubicBezTo>
                  <a:pt x="333375" y="68982"/>
                  <a:pt x="312018" y="47625"/>
                  <a:pt x="285750" y="47625"/>
                </a:cubicBezTo>
                <a:lnTo>
                  <a:pt x="285750" y="17859"/>
                </a:lnTo>
                <a:cubicBezTo>
                  <a:pt x="285750" y="7962"/>
                  <a:pt x="277788" y="0"/>
                  <a:pt x="267891" y="0"/>
                </a:cubicBezTo>
                <a:cubicBezTo>
                  <a:pt x="257994" y="0"/>
                  <a:pt x="250031" y="7962"/>
                  <a:pt x="250031" y="17859"/>
                </a:cubicBezTo>
                <a:lnTo>
                  <a:pt x="250031" y="47625"/>
                </a:lnTo>
                <a:lnTo>
                  <a:pt x="208359" y="47625"/>
                </a:lnTo>
                <a:lnTo>
                  <a:pt x="208359" y="17859"/>
                </a:lnTo>
                <a:cubicBezTo>
                  <a:pt x="208359" y="7962"/>
                  <a:pt x="200397" y="0"/>
                  <a:pt x="190500" y="0"/>
                </a:cubicBezTo>
                <a:cubicBezTo>
                  <a:pt x="180603" y="0"/>
                  <a:pt x="172641" y="7962"/>
                  <a:pt x="172641" y="17859"/>
                </a:cubicBezTo>
                <a:lnTo>
                  <a:pt x="172641" y="47625"/>
                </a:lnTo>
                <a:lnTo>
                  <a:pt x="130969" y="47625"/>
                </a:lnTo>
                <a:lnTo>
                  <a:pt x="130969" y="17859"/>
                </a:lnTo>
                <a:close/>
                <a:moveTo>
                  <a:pt x="119063" y="95250"/>
                </a:moveTo>
                <a:lnTo>
                  <a:pt x="261938" y="95250"/>
                </a:lnTo>
                <a:cubicBezTo>
                  <a:pt x="275109" y="95250"/>
                  <a:pt x="285750" y="105891"/>
                  <a:pt x="285750" y="119063"/>
                </a:cubicBezTo>
                <a:lnTo>
                  <a:pt x="285750" y="261938"/>
                </a:lnTo>
                <a:cubicBezTo>
                  <a:pt x="285750" y="275109"/>
                  <a:pt x="275109" y="285750"/>
                  <a:pt x="261938" y="285750"/>
                </a:cubicBezTo>
                <a:lnTo>
                  <a:pt x="119063" y="285750"/>
                </a:lnTo>
                <a:cubicBezTo>
                  <a:pt x="105891" y="285750"/>
                  <a:pt x="95250" y="275109"/>
                  <a:pt x="95250" y="261938"/>
                </a:cubicBezTo>
                <a:lnTo>
                  <a:pt x="95250" y="119063"/>
                </a:lnTo>
                <a:cubicBezTo>
                  <a:pt x="95250" y="105891"/>
                  <a:pt x="105891" y="95250"/>
                  <a:pt x="119063" y="95250"/>
                </a:cubicBezTo>
                <a:close/>
                <a:moveTo>
                  <a:pt x="130969" y="130969"/>
                </a:moveTo>
                <a:lnTo>
                  <a:pt x="130969" y="250031"/>
                </a:lnTo>
                <a:lnTo>
                  <a:pt x="250031" y="250031"/>
                </a:lnTo>
                <a:lnTo>
                  <a:pt x="250031" y="130969"/>
                </a:lnTo>
                <a:lnTo>
                  <a:pt x="130969" y="130969"/>
                </a:lnTo>
                <a:close/>
              </a:path>
            </a:pathLst>
          </a:custGeom>
          <a:solidFill>
            <a:srgbClr val="4A89DC"/>
          </a:solidFill>
        </p:spPr>
      </p:sp>
      <p:sp>
        <p:nvSpPr>
          <p:cNvPr id="9" name="Text 6"/>
          <p:cNvSpPr/>
          <p:nvPr/>
        </p:nvSpPr>
        <p:spPr>
          <a:xfrm>
            <a:off x="1619250" y="42545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硬件设计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68300" y="4660900"/>
            <a:ext cx="3530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完成低功耗节点与RK3568网关的原理图、PCB、3D外壳。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216400" y="2235200"/>
            <a:ext cx="3759200" cy="4368800"/>
          </a:xfrm>
          <a:custGeom>
            <a:avLst/>
            <a:gdLst/>
            <a:ahLst/>
            <a:cxnLst/>
            <a:rect l="l" t="t" r="r" b="b"/>
            <a:pathLst>
              <a:path w="3759200" h="4368800">
                <a:moveTo>
                  <a:pt x="101611" y="0"/>
                </a:moveTo>
                <a:lnTo>
                  <a:pt x="3657589" y="0"/>
                </a:lnTo>
                <a:cubicBezTo>
                  <a:pt x="3713707" y="0"/>
                  <a:pt x="3759200" y="45493"/>
                  <a:pt x="3759200" y="101611"/>
                </a:cubicBezTo>
                <a:lnTo>
                  <a:pt x="3759200" y="4267189"/>
                </a:lnTo>
                <a:cubicBezTo>
                  <a:pt x="3759200" y="4323307"/>
                  <a:pt x="3713707" y="4368800"/>
                  <a:pt x="3657589" y="4368800"/>
                </a:cubicBezTo>
                <a:lnTo>
                  <a:pt x="101611" y="4368800"/>
                </a:lnTo>
                <a:cubicBezTo>
                  <a:pt x="45493" y="4368800"/>
                  <a:pt x="0" y="4323307"/>
                  <a:pt x="0" y="4267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81B0E9">
              <a:alpha val="20000"/>
            </a:srgbClr>
          </a:solidFill>
        </p:spPr>
      </p:sp>
      <p:sp>
        <p:nvSpPr>
          <p:cNvPr id="12" name="Shape 9"/>
          <p:cNvSpPr/>
          <p:nvPr/>
        </p:nvSpPr>
        <p:spPr>
          <a:xfrm>
            <a:off x="5908675" y="3771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59531"/>
                </a:moveTo>
                <a:cubicBezTo>
                  <a:pt x="0" y="39812"/>
                  <a:pt x="15999" y="23812"/>
                  <a:pt x="35719" y="23812"/>
                </a:cubicBezTo>
                <a:lnTo>
                  <a:pt x="107156" y="23812"/>
                </a:lnTo>
                <a:cubicBezTo>
                  <a:pt x="126876" y="23812"/>
                  <a:pt x="142875" y="39812"/>
                  <a:pt x="142875" y="59531"/>
                </a:cubicBezTo>
                <a:lnTo>
                  <a:pt x="142875" y="71438"/>
                </a:lnTo>
                <a:lnTo>
                  <a:pt x="238125" y="71438"/>
                </a:lnTo>
                <a:lnTo>
                  <a:pt x="238125" y="59531"/>
                </a:lnTo>
                <a:cubicBezTo>
                  <a:pt x="238125" y="39812"/>
                  <a:pt x="254124" y="23812"/>
                  <a:pt x="273844" y="23812"/>
                </a:cubicBezTo>
                <a:lnTo>
                  <a:pt x="345281" y="23812"/>
                </a:lnTo>
                <a:cubicBezTo>
                  <a:pt x="365001" y="23812"/>
                  <a:pt x="381000" y="39812"/>
                  <a:pt x="381000" y="59531"/>
                </a:cubicBezTo>
                <a:lnTo>
                  <a:pt x="381000" y="130969"/>
                </a:lnTo>
                <a:cubicBezTo>
                  <a:pt x="381000" y="150688"/>
                  <a:pt x="365001" y="166688"/>
                  <a:pt x="345281" y="166688"/>
                </a:cubicBezTo>
                <a:lnTo>
                  <a:pt x="273844" y="166688"/>
                </a:lnTo>
                <a:cubicBezTo>
                  <a:pt x="254124" y="166688"/>
                  <a:pt x="238125" y="150688"/>
                  <a:pt x="238125" y="130969"/>
                </a:cubicBezTo>
                <a:lnTo>
                  <a:pt x="238125" y="119063"/>
                </a:lnTo>
                <a:lnTo>
                  <a:pt x="142875" y="119063"/>
                </a:lnTo>
                <a:lnTo>
                  <a:pt x="142875" y="130969"/>
                </a:lnTo>
                <a:cubicBezTo>
                  <a:pt x="142875" y="136401"/>
                  <a:pt x="141610" y="141610"/>
                  <a:pt x="139452" y="146224"/>
                </a:cubicBezTo>
                <a:lnTo>
                  <a:pt x="190500" y="214313"/>
                </a:lnTo>
                <a:lnTo>
                  <a:pt x="250031" y="214313"/>
                </a:lnTo>
                <a:cubicBezTo>
                  <a:pt x="269751" y="214313"/>
                  <a:pt x="285750" y="230312"/>
                  <a:pt x="285750" y="250031"/>
                </a:cubicBezTo>
                <a:lnTo>
                  <a:pt x="285750" y="321469"/>
                </a:lnTo>
                <a:cubicBezTo>
                  <a:pt x="285750" y="341188"/>
                  <a:pt x="269751" y="357188"/>
                  <a:pt x="250031" y="357188"/>
                </a:cubicBezTo>
                <a:lnTo>
                  <a:pt x="178594" y="357188"/>
                </a:lnTo>
                <a:cubicBezTo>
                  <a:pt x="158874" y="357188"/>
                  <a:pt x="142875" y="341188"/>
                  <a:pt x="142875" y="321469"/>
                </a:cubicBezTo>
                <a:lnTo>
                  <a:pt x="142875" y="250031"/>
                </a:lnTo>
                <a:cubicBezTo>
                  <a:pt x="142875" y="244599"/>
                  <a:pt x="144140" y="239390"/>
                  <a:pt x="146298" y="234776"/>
                </a:cubicBezTo>
                <a:lnTo>
                  <a:pt x="95250" y="166688"/>
                </a:lnTo>
                <a:lnTo>
                  <a:pt x="35719" y="166688"/>
                </a:lnTo>
                <a:cubicBezTo>
                  <a:pt x="15999" y="166688"/>
                  <a:pt x="0" y="150688"/>
                  <a:pt x="0" y="130969"/>
                </a:cubicBezTo>
                <a:lnTo>
                  <a:pt x="0" y="59531"/>
                </a:lnTo>
                <a:close/>
              </a:path>
            </a:pathLst>
          </a:custGeom>
          <a:solidFill>
            <a:srgbClr val="4A89DC"/>
          </a:solidFill>
        </p:spPr>
      </p:sp>
      <p:sp>
        <p:nvSpPr>
          <p:cNvPr id="13" name="Text 10"/>
          <p:cNvSpPr/>
          <p:nvPr/>
        </p:nvSpPr>
        <p:spPr>
          <a:xfrm>
            <a:off x="5581650" y="42545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网络优化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330700" y="4660900"/>
            <a:ext cx="3530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在Z-Stack上实现星型拓扑动态信道切换，保障丢包率低于1%。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178800" y="2235200"/>
            <a:ext cx="3759200" cy="4368800"/>
          </a:xfrm>
          <a:custGeom>
            <a:avLst/>
            <a:gdLst/>
            <a:ahLst/>
            <a:cxnLst/>
            <a:rect l="l" t="t" r="r" b="b"/>
            <a:pathLst>
              <a:path w="3759200" h="4368800">
                <a:moveTo>
                  <a:pt x="101611" y="0"/>
                </a:moveTo>
                <a:lnTo>
                  <a:pt x="3657589" y="0"/>
                </a:lnTo>
                <a:cubicBezTo>
                  <a:pt x="3713707" y="0"/>
                  <a:pt x="3759200" y="45493"/>
                  <a:pt x="3759200" y="101611"/>
                </a:cubicBezTo>
                <a:lnTo>
                  <a:pt x="3759200" y="4267189"/>
                </a:lnTo>
                <a:cubicBezTo>
                  <a:pt x="3759200" y="4323307"/>
                  <a:pt x="3713707" y="4368800"/>
                  <a:pt x="3657589" y="4368800"/>
                </a:cubicBezTo>
                <a:lnTo>
                  <a:pt x="101611" y="4368800"/>
                </a:lnTo>
                <a:cubicBezTo>
                  <a:pt x="45493" y="4368800"/>
                  <a:pt x="0" y="4323307"/>
                  <a:pt x="0" y="4267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81B0E9">
              <a:alpha val="20000"/>
            </a:srgbClr>
          </a:solidFill>
        </p:spPr>
      </p:sp>
      <p:sp>
        <p:nvSpPr>
          <p:cNvPr id="16" name="Shape 13"/>
          <p:cNvSpPr/>
          <p:nvPr/>
        </p:nvSpPr>
        <p:spPr>
          <a:xfrm>
            <a:off x="9823450" y="37719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47625" y="71438"/>
                </a:moveTo>
                <a:cubicBezTo>
                  <a:pt x="47625" y="45169"/>
                  <a:pt x="68982" y="23812"/>
                  <a:pt x="95250" y="23812"/>
                </a:cubicBezTo>
                <a:lnTo>
                  <a:pt x="381000" y="23812"/>
                </a:lnTo>
                <a:cubicBezTo>
                  <a:pt x="407268" y="23812"/>
                  <a:pt x="428625" y="45169"/>
                  <a:pt x="428625" y="71438"/>
                </a:cubicBezTo>
                <a:lnTo>
                  <a:pt x="428625" y="250031"/>
                </a:lnTo>
                <a:lnTo>
                  <a:pt x="381000" y="250031"/>
                </a:lnTo>
                <a:lnTo>
                  <a:pt x="381000" y="71438"/>
                </a:lnTo>
                <a:lnTo>
                  <a:pt x="95250" y="71438"/>
                </a:lnTo>
                <a:lnTo>
                  <a:pt x="95250" y="250031"/>
                </a:lnTo>
                <a:lnTo>
                  <a:pt x="47625" y="250031"/>
                </a:lnTo>
                <a:lnTo>
                  <a:pt x="47625" y="71438"/>
                </a:lnTo>
                <a:close/>
                <a:moveTo>
                  <a:pt x="0" y="300038"/>
                </a:moveTo>
                <a:cubicBezTo>
                  <a:pt x="0" y="292150"/>
                  <a:pt x="6400" y="285750"/>
                  <a:pt x="14288" y="285750"/>
                </a:cubicBezTo>
                <a:lnTo>
                  <a:pt x="461963" y="285750"/>
                </a:lnTo>
                <a:cubicBezTo>
                  <a:pt x="469850" y="285750"/>
                  <a:pt x="476250" y="292150"/>
                  <a:pt x="476250" y="300038"/>
                </a:cubicBezTo>
                <a:cubicBezTo>
                  <a:pt x="476250" y="331589"/>
                  <a:pt x="450652" y="357188"/>
                  <a:pt x="419100" y="357188"/>
                </a:cubicBezTo>
                <a:lnTo>
                  <a:pt x="57150" y="357188"/>
                </a:lnTo>
                <a:cubicBezTo>
                  <a:pt x="25598" y="357188"/>
                  <a:pt x="0" y="331589"/>
                  <a:pt x="0" y="300038"/>
                </a:cubicBezTo>
                <a:close/>
                <a:moveTo>
                  <a:pt x="209104" y="155525"/>
                </a:moveTo>
                <a:lnTo>
                  <a:pt x="186035" y="178594"/>
                </a:lnTo>
                <a:lnTo>
                  <a:pt x="209104" y="201662"/>
                </a:lnTo>
                <a:cubicBezTo>
                  <a:pt x="216098" y="208657"/>
                  <a:pt x="216098" y="219968"/>
                  <a:pt x="209104" y="226888"/>
                </a:cubicBezTo>
                <a:cubicBezTo>
                  <a:pt x="202109" y="233809"/>
                  <a:pt x="190798" y="233883"/>
                  <a:pt x="183877" y="226888"/>
                </a:cubicBezTo>
                <a:lnTo>
                  <a:pt x="148158" y="191170"/>
                </a:lnTo>
                <a:cubicBezTo>
                  <a:pt x="141163" y="184175"/>
                  <a:pt x="141163" y="172864"/>
                  <a:pt x="148158" y="165943"/>
                </a:cubicBezTo>
                <a:lnTo>
                  <a:pt x="183877" y="130225"/>
                </a:lnTo>
                <a:cubicBezTo>
                  <a:pt x="190872" y="123230"/>
                  <a:pt x="202183" y="123230"/>
                  <a:pt x="209104" y="130225"/>
                </a:cubicBezTo>
                <a:cubicBezTo>
                  <a:pt x="216024" y="137220"/>
                  <a:pt x="216098" y="148530"/>
                  <a:pt x="209104" y="155451"/>
                </a:cubicBezTo>
                <a:close/>
                <a:moveTo>
                  <a:pt x="292447" y="130225"/>
                </a:moveTo>
                <a:lnTo>
                  <a:pt x="328166" y="165943"/>
                </a:lnTo>
                <a:cubicBezTo>
                  <a:pt x="335161" y="172938"/>
                  <a:pt x="335161" y="184249"/>
                  <a:pt x="328166" y="191170"/>
                </a:cubicBezTo>
                <a:lnTo>
                  <a:pt x="292447" y="226888"/>
                </a:lnTo>
                <a:cubicBezTo>
                  <a:pt x="285452" y="233883"/>
                  <a:pt x="274141" y="233883"/>
                  <a:pt x="267221" y="226888"/>
                </a:cubicBezTo>
                <a:cubicBezTo>
                  <a:pt x="260300" y="219894"/>
                  <a:pt x="260226" y="208583"/>
                  <a:pt x="267221" y="201662"/>
                </a:cubicBezTo>
                <a:lnTo>
                  <a:pt x="290289" y="178594"/>
                </a:lnTo>
                <a:lnTo>
                  <a:pt x="267221" y="155525"/>
                </a:lnTo>
                <a:cubicBezTo>
                  <a:pt x="260226" y="148530"/>
                  <a:pt x="260226" y="137220"/>
                  <a:pt x="267221" y="130299"/>
                </a:cubicBezTo>
                <a:cubicBezTo>
                  <a:pt x="274216" y="123379"/>
                  <a:pt x="285527" y="123304"/>
                  <a:pt x="292447" y="130299"/>
                </a:cubicBezTo>
                <a:close/>
              </a:path>
            </a:pathLst>
          </a:custGeom>
          <a:solidFill>
            <a:srgbClr val="4A89DC"/>
          </a:solidFill>
        </p:spPr>
      </p:sp>
      <p:sp>
        <p:nvSpPr>
          <p:cNvPr id="17" name="Text 14"/>
          <p:cNvSpPr/>
          <p:nvPr/>
        </p:nvSpPr>
        <p:spPr>
          <a:xfrm>
            <a:off x="9544050" y="42545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软件集成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293100" y="4660900"/>
            <a:ext cx="3530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移植Python+Flask框架，实现数据汇聚、存储、可视化与预警。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81000">
                <a:srgbClr val="F0F8FF"/>
              </a:gs>
              <a:gs pos="100000">
                <a:srgbClr val="F0F8FF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5432425"/>
            <a:ext cx="12192000" cy="864870"/>
          </a:xfrm>
          <a:custGeom>
            <a:avLst/>
            <a:gdLst/>
            <a:ahLst/>
            <a:cxnLst/>
            <a:rect l="l" t="t" r="r" b="b"/>
            <a:pathLst>
              <a:path w="12192000" h="864870">
                <a:moveTo>
                  <a:pt x="12192000" y="61685"/>
                </a:moveTo>
                <a:lnTo>
                  <a:pt x="12192000" y="864870"/>
                </a:lnTo>
                <a:lnTo>
                  <a:pt x="0" y="864870"/>
                </a:lnTo>
                <a:lnTo>
                  <a:pt x="0" y="65089"/>
                </a:lnTo>
                <a:lnTo>
                  <a:pt x="136525" y="45945"/>
                </a:lnTo>
                <a:lnTo>
                  <a:pt x="278130" y="29779"/>
                </a:lnTo>
                <a:lnTo>
                  <a:pt x="420370" y="17017"/>
                </a:lnTo>
                <a:lnTo>
                  <a:pt x="561975" y="8083"/>
                </a:lnTo>
                <a:lnTo>
                  <a:pt x="703580" y="2552"/>
                </a:lnTo>
                <a:lnTo>
                  <a:pt x="845185" y="0"/>
                </a:lnTo>
                <a:lnTo>
                  <a:pt x="986790" y="425"/>
                </a:lnTo>
                <a:lnTo>
                  <a:pt x="1128395" y="3829"/>
                </a:lnTo>
                <a:lnTo>
                  <a:pt x="1270635" y="10210"/>
                </a:lnTo>
                <a:lnTo>
                  <a:pt x="1412240" y="18718"/>
                </a:lnTo>
                <a:lnTo>
                  <a:pt x="1553845" y="29779"/>
                </a:lnTo>
                <a:lnTo>
                  <a:pt x="1695450" y="42967"/>
                </a:lnTo>
                <a:lnTo>
                  <a:pt x="1837055" y="58282"/>
                </a:lnTo>
                <a:lnTo>
                  <a:pt x="1978660" y="75299"/>
                </a:lnTo>
                <a:lnTo>
                  <a:pt x="2120265" y="94017"/>
                </a:lnTo>
                <a:lnTo>
                  <a:pt x="2262505" y="114437"/>
                </a:lnTo>
                <a:lnTo>
                  <a:pt x="2404110" y="136133"/>
                </a:lnTo>
                <a:lnTo>
                  <a:pt x="2545715" y="159105"/>
                </a:lnTo>
                <a:lnTo>
                  <a:pt x="2687320" y="183354"/>
                </a:lnTo>
                <a:lnTo>
                  <a:pt x="2828925" y="208454"/>
                </a:lnTo>
                <a:lnTo>
                  <a:pt x="2970530" y="233979"/>
                </a:lnTo>
                <a:lnTo>
                  <a:pt x="3112770" y="260354"/>
                </a:lnTo>
                <a:lnTo>
                  <a:pt x="3254375" y="286730"/>
                </a:lnTo>
                <a:lnTo>
                  <a:pt x="3395980" y="313957"/>
                </a:lnTo>
                <a:lnTo>
                  <a:pt x="3537585" y="340758"/>
                </a:lnTo>
                <a:lnTo>
                  <a:pt x="3679190" y="367559"/>
                </a:lnTo>
                <a:lnTo>
                  <a:pt x="3820795" y="394360"/>
                </a:lnTo>
                <a:lnTo>
                  <a:pt x="3963035" y="420736"/>
                </a:lnTo>
                <a:lnTo>
                  <a:pt x="4104640" y="446261"/>
                </a:lnTo>
                <a:lnTo>
                  <a:pt x="4246245" y="471361"/>
                </a:lnTo>
                <a:lnTo>
                  <a:pt x="4387850" y="495609"/>
                </a:lnTo>
                <a:lnTo>
                  <a:pt x="4529455" y="518582"/>
                </a:lnTo>
                <a:lnTo>
                  <a:pt x="4671060" y="540278"/>
                </a:lnTo>
                <a:lnTo>
                  <a:pt x="4813300" y="560698"/>
                </a:lnTo>
                <a:lnTo>
                  <a:pt x="4954905" y="579416"/>
                </a:lnTo>
                <a:lnTo>
                  <a:pt x="5096510" y="596433"/>
                </a:lnTo>
                <a:lnTo>
                  <a:pt x="5238115" y="611748"/>
                </a:lnTo>
                <a:lnTo>
                  <a:pt x="5379720" y="624936"/>
                </a:lnTo>
                <a:lnTo>
                  <a:pt x="5521325" y="635996"/>
                </a:lnTo>
                <a:lnTo>
                  <a:pt x="5662930" y="644505"/>
                </a:lnTo>
                <a:lnTo>
                  <a:pt x="5805170" y="650886"/>
                </a:lnTo>
                <a:lnTo>
                  <a:pt x="5946775" y="654289"/>
                </a:lnTo>
                <a:lnTo>
                  <a:pt x="6088380" y="654715"/>
                </a:lnTo>
                <a:lnTo>
                  <a:pt x="6108065" y="654289"/>
                </a:lnTo>
                <a:lnTo>
                  <a:pt x="6128385" y="654715"/>
                </a:lnTo>
                <a:lnTo>
                  <a:pt x="6269990" y="654289"/>
                </a:lnTo>
                <a:lnTo>
                  <a:pt x="6411595" y="650886"/>
                </a:lnTo>
                <a:lnTo>
                  <a:pt x="6553835" y="644505"/>
                </a:lnTo>
                <a:lnTo>
                  <a:pt x="6695440" y="635996"/>
                </a:lnTo>
                <a:lnTo>
                  <a:pt x="6837045" y="624936"/>
                </a:lnTo>
                <a:lnTo>
                  <a:pt x="6978650" y="611748"/>
                </a:lnTo>
                <a:lnTo>
                  <a:pt x="7120255" y="596433"/>
                </a:lnTo>
                <a:lnTo>
                  <a:pt x="7261860" y="579416"/>
                </a:lnTo>
                <a:lnTo>
                  <a:pt x="7403465" y="560698"/>
                </a:lnTo>
                <a:lnTo>
                  <a:pt x="7545705" y="540278"/>
                </a:lnTo>
                <a:lnTo>
                  <a:pt x="7687310" y="518582"/>
                </a:lnTo>
                <a:lnTo>
                  <a:pt x="7828915" y="495609"/>
                </a:lnTo>
                <a:lnTo>
                  <a:pt x="7970520" y="471361"/>
                </a:lnTo>
                <a:lnTo>
                  <a:pt x="8112125" y="446261"/>
                </a:lnTo>
                <a:lnTo>
                  <a:pt x="8253730" y="420736"/>
                </a:lnTo>
                <a:lnTo>
                  <a:pt x="8395970" y="394360"/>
                </a:lnTo>
                <a:lnTo>
                  <a:pt x="8537575" y="367559"/>
                </a:lnTo>
                <a:lnTo>
                  <a:pt x="8679180" y="340758"/>
                </a:lnTo>
                <a:lnTo>
                  <a:pt x="8820785" y="313957"/>
                </a:lnTo>
                <a:lnTo>
                  <a:pt x="8962390" y="286730"/>
                </a:lnTo>
                <a:lnTo>
                  <a:pt x="9103995" y="260354"/>
                </a:lnTo>
                <a:lnTo>
                  <a:pt x="9246235" y="233979"/>
                </a:lnTo>
                <a:lnTo>
                  <a:pt x="9387840" y="208454"/>
                </a:lnTo>
                <a:lnTo>
                  <a:pt x="9529445" y="183354"/>
                </a:lnTo>
                <a:lnTo>
                  <a:pt x="9671050" y="159105"/>
                </a:lnTo>
                <a:lnTo>
                  <a:pt x="9812655" y="136133"/>
                </a:lnTo>
                <a:lnTo>
                  <a:pt x="9954260" y="114437"/>
                </a:lnTo>
                <a:lnTo>
                  <a:pt x="10096500" y="94017"/>
                </a:lnTo>
                <a:lnTo>
                  <a:pt x="10238105" y="75299"/>
                </a:lnTo>
                <a:lnTo>
                  <a:pt x="10379710" y="58282"/>
                </a:lnTo>
                <a:lnTo>
                  <a:pt x="10521315" y="42967"/>
                </a:lnTo>
                <a:lnTo>
                  <a:pt x="10662920" y="29779"/>
                </a:lnTo>
                <a:lnTo>
                  <a:pt x="10804525" y="18718"/>
                </a:lnTo>
                <a:lnTo>
                  <a:pt x="10946130" y="10210"/>
                </a:lnTo>
                <a:lnTo>
                  <a:pt x="11088370" y="3829"/>
                </a:lnTo>
                <a:lnTo>
                  <a:pt x="11229975" y="425"/>
                </a:lnTo>
                <a:lnTo>
                  <a:pt x="11371580" y="0"/>
                </a:lnTo>
                <a:lnTo>
                  <a:pt x="11513185" y="2552"/>
                </a:lnTo>
                <a:lnTo>
                  <a:pt x="11654790" y="8083"/>
                </a:lnTo>
                <a:lnTo>
                  <a:pt x="11796395" y="17017"/>
                </a:lnTo>
                <a:lnTo>
                  <a:pt x="11938635" y="29779"/>
                </a:lnTo>
                <a:lnTo>
                  <a:pt x="12080240" y="45945"/>
                </a:lnTo>
                <a:lnTo>
                  <a:pt x="12192000" y="61685"/>
                </a:lnTo>
                <a:close/>
              </a:path>
            </a:pathLst>
          </a:custGeom>
          <a:gradFill flip="none" rotWithShape="1">
            <a:gsLst>
              <a:gs pos="0">
                <a:srgbClr val="F8AA5C"/>
              </a:gs>
              <a:gs pos="58000">
                <a:srgbClr val="FBCC9D"/>
              </a:gs>
              <a:gs pos="99000">
                <a:srgbClr val="FDEEDE"/>
              </a:gs>
              <a:gs pos="100000">
                <a:srgbClr val="FDEEDE"/>
              </a:gs>
            </a:gsLst>
            <a:lin ang="0" scaled="1"/>
          </a:gradFill>
        </p:spPr>
      </p:sp>
      <p:sp>
        <p:nvSpPr>
          <p:cNvPr id="5" name="Text 3"/>
          <p:cNvSpPr/>
          <p:nvPr/>
        </p:nvSpPr>
        <p:spPr>
          <a:xfrm>
            <a:off x="0" y="5432425"/>
            <a:ext cx="12192000" cy="8648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0" y="5594985"/>
            <a:ext cx="12192000" cy="1263015"/>
          </a:xfrm>
          <a:custGeom>
            <a:avLst/>
            <a:gdLst/>
            <a:ahLst/>
            <a:cxnLst/>
            <a:rect l="l" t="t" r="r" b="b"/>
            <a:pathLst>
              <a:path w="12192000" h="1263015">
                <a:moveTo>
                  <a:pt x="12192000" y="882546"/>
                </a:moveTo>
                <a:lnTo>
                  <a:pt x="12192000" y="1263015"/>
                </a:lnTo>
                <a:lnTo>
                  <a:pt x="0" y="1263015"/>
                </a:lnTo>
                <a:lnTo>
                  <a:pt x="0" y="65426"/>
                </a:lnTo>
                <a:lnTo>
                  <a:pt x="136525" y="46225"/>
                </a:lnTo>
                <a:lnTo>
                  <a:pt x="278130" y="29869"/>
                </a:lnTo>
                <a:lnTo>
                  <a:pt x="420370" y="17068"/>
                </a:lnTo>
                <a:lnTo>
                  <a:pt x="561975" y="7823"/>
                </a:lnTo>
                <a:lnTo>
                  <a:pt x="703580" y="2845"/>
                </a:lnTo>
                <a:lnTo>
                  <a:pt x="845185" y="0"/>
                </a:lnTo>
                <a:lnTo>
                  <a:pt x="986790" y="711"/>
                </a:lnTo>
                <a:lnTo>
                  <a:pt x="1128395" y="3556"/>
                </a:lnTo>
                <a:lnTo>
                  <a:pt x="1270635" y="9956"/>
                </a:lnTo>
                <a:lnTo>
                  <a:pt x="1412240" y="18490"/>
                </a:lnTo>
                <a:lnTo>
                  <a:pt x="1553845" y="29869"/>
                </a:lnTo>
                <a:lnTo>
                  <a:pt x="1695450" y="42669"/>
                </a:lnTo>
                <a:lnTo>
                  <a:pt x="1837055" y="58315"/>
                </a:lnTo>
                <a:lnTo>
                  <a:pt x="1978660" y="75383"/>
                </a:lnTo>
                <a:lnTo>
                  <a:pt x="2120265" y="93873"/>
                </a:lnTo>
                <a:lnTo>
                  <a:pt x="2262505" y="114496"/>
                </a:lnTo>
                <a:lnTo>
                  <a:pt x="2404110" y="135831"/>
                </a:lnTo>
                <a:lnTo>
                  <a:pt x="2545715" y="159299"/>
                </a:lnTo>
                <a:lnTo>
                  <a:pt x="2687320" y="183479"/>
                </a:lnTo>
                <a:lnTo>
                  <a:pt x="2828925" y="208369"/>
                </a:lnTo>
                <a:lnTo>
                  <a:pt x="2970530" y="233971"/>
                </a:lnTo>
                <a:lnTo>
                  <a:pt x="3112770" y="260283"/>
                </a:lnTo>
                <a:lnTo>
                  <a:pt x="3254375" y="286596"/>
                </a:lnTo>
                <a:lnTo>
                  <a:pt x="3395980" y="314331"/>
                </a:lnTo>
                <a:lnTo>
                  <a:pt x="3537585" y="340644"/>
                </a:lnTo>
                <a:lnTo>
                  <a:pt x="3679190" y="367668"/>
                </a:lnTo>
                <a:lnTo>
                  <a:pt x="3820795" y="394692"/>
                </a:lnTo>
                <a:lnTo>
                  <a:pt x="3963035" y="421005"/>
                </a:lnTo>
                <a:lnTo>
                  <a:pt x="4104640" y="446607"/>
                </a:lnTo>
                <a:lnTo>
                  <a:pt x="4246245" y="471497"/>
                </a:lnTo>
                <a:lnTo>
                  <a:pt x="4387850" y="495676"/>
                </a:lnTo>
                <a:lnTo>
                  <a:pt x="4529455" y="518434"/>
                </a:lnTo>
                <a:lnTo>
                  <a:pt x="4671060" y="540479"/>
                </a:lnTo>
                <a:lnTo>
                  <a:pt x="4813300" y="561103"/>
                </a:lnTo>
                <a:lnTo>
                  <a:pt x="4954905" y="579593"/>
                </a:lnTo>
                <a:lnTo>
                  <a:pt x="5096510" y="596661"/>
                </a:lnTo>
                <a:lnTo>
                  <a:pt x="5238115" y="611595"/>
                </a:lnTo>
                <a:lnTo>
                  <a:pt x="5379720" y="625107"/>
                </a:lnTo>
                <a:lnTo>
                  <a:pt x="5521325" y="636486"/>
                </a:lnTo>
                <a:lnTo>
                  <a:pt x="5662930" y="645019"/>
                </a:lnTo>
                <a:lnTo>
                  <a:pt x="5805170" y="650709"/>
                </a:lnTo>
                <a:lnTo>
                  <a:pt x="5946775" y="654265"/>
                </a:lnTo>
                <a:lnTo>
                  <a:pt x="6088380" y="654976"/>
                </a:lnTo>
                <a:lnTo>
                  <a:pt x="6108065" y="654265"/>
                </a:lnTo>
                <a:lnTo>
                  <a:pt x="6128385" y="654976"/>
                </a:lnTo>
                <a:lnTo>
                  <a:pt x="6269990" y="654265"/>
                </a:lnTo>
                <a:lnTo>
                  <a:pt x="6411595" y="650709"/>
                </a:lnTo>
                <a:lnTo>
                  <a:pt x="6553835" y="645019"/>
                </a:lnTo>
                <a:lnTo>
                  <a:pt x="6695440" y="636486"/>
                </a:lnTo>
                <a:lnTo>
                  <a:pt x="6837045" y="625107"/>
                </a:lnTo>
                <a:lnTo>
                  <a:pt x="6978650" y="611595"/>
                </a:lnTo>
                <a:lnTo>
                  <a:pt x="7120255" y="596661"/>
                </a:lnTo>
                <a:lnTo>
                  <a:pt x="7261860" y="579593"/>
                </a:lnTo>
                <a:lnTo>
                  <a:pt x="7403465" y="561103"/>
                </a:lnTo>
                <a:lnTo>
                  <a:pt x="7545705" y="540479"/>
                </a:lnTo>
                <a:lnTo>
                  <a:pt x="7687310" y="518434"/>
                </a:lnTo>
                <a:lnTo>
                  <a:pt x="7828915" y="495676"/>
                </a:lnTo>
                <a:lnTo>
                  <a:pt x="7970520" y="471497"/>
                </a:lnTo>
                <a:lnTo>
                  <a:pt x="8112125" y="446607"/>
                </a:lnTo>
                <a:lnTo>
                  <a:pt x="8253730" y="421005"/>
                </a:lnTo>
                <a:lnTo>
                  <a:pt x="8395970" y="394692"/>
                </a:lnTo>
                <a:lnTo>
                  <a:pt x="8537575" y="367668"/>
                </a:lnTo>
                <a:lnTo>
                  <a:pt x="8679180" y="340644"/>
                </a:lnTo>
                <a:lnTo>
                  <a:pt x="8820785" y="314331"/>
                </a:lnTo>
                <a:lnTo>
                  <a:pt x="8962390" y="286596"/>
                </a:lnTo>
                <a:lnTo>
                  <a:pt x="9103995" y="260283"/>
                </a:lnTo>
                <a:lnTo>
                  <a:pt x="9246235" y="233971"/>
                </a:lnTo>
                <a:lnTo>
                  <a:pt x="9387840" y="208369"/>
                </a:lnTo>
                <a:lnTo>
                  <a:pt x="9529445" y="183479"/>
                </a:lnTo>
                <a:lnTo>
                  <a:pt x="9671050" y="159299"/>
                </a:lnTo>
                <a:lnTo>
                  <a:pt x="9812655" y="135831"/>
                </a:lnTo>
                <a:lnTo>
                  <a:pt x="9954260" y="114496"/>
                </a:lnTo>
                <a:lnTo>
                  <a:pt x="10096500" y="93873"/>
                </a:lnTo>
                <a:lnTo>
                  <a:pt x="10238105" y="75383"/>
                </a:lnTo>
                <a:lnTo>
                  <a:pt x="10379710" y="58315"/>
                </a:lnTo>
                <a:lnTo>
                  <a:pt x="10521315" y="42669"/>
                </a:lnTo>
                <a:lnTo>
                  <a:pt x="10662920" y="29869"/>
                </a:lnTo>
                <a:lnTo>
                  <a:pt x="10804525" y="18490"/>
                </a:lnTo>
                <a:lnTo>
                  <a:pt x="10946130" y="9956"/>
                </a:lnTo>
                <a:lnTo>
                  <a:pt x="11088370" y="3556"/>
                </a:lnTo>
                <a:lnTo>
                  <a:pt x="11229975" y="711"/>
                </a:lnTo>
                <a:lnTo>
                  <a:pt x="11371580" y="0"/>
                </a:lnTo>
                <a:lnTo>
                  <a:pt x="11513185" y="2845"/>
                </a:lnTo>
                <a:lnTo>
                  <a:pt x="11654790" y="7823"/>
                </a:lnTo>
                <a:lnTo>
                  <a:pt x="11796395" y="17068"/>
                </a:lnTo>
                <a:lnTo>
                  <a:pt x="11938635" y="29869"/>
                </a:lnTo>
                <a:lnTo>
                  <a:pt x="12080240" y="46225"/>
                </a:lnTo>
                <a:lnTo>
                  <a:pt x="12192000" y="61871"/>
                </a:lnTo>
                <a:lnTo>
                  <a:pt x="12192000" y="882546"/>
                </a:lnTo>
                <a:close/>
              </a:path>
            </a:pathLst>
          </a:custGeom>
          <a:solidFill>
            <a:srgbClr val="056EE1"/>
          </a:solidFill>
        </p:spPr>
      </p:sp>
      <p:sp>
        <p:nvSpPr>
          <p:cNvPr id="7" name="Text 5"/>
          <p:cNvSpPr/>
          <p:nvPr/>
        </p:nvSpPr>
        <p:spPr>
          <a:xfrm>
            <a:off x="0" y="5594985"/>
            <a:ext cx="12192000" cy="12630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0" descr="https://kimi-img.moonshot.cn/pub/slides/slides_tmpl/image/25-10-09-17:19:39-d3jnsaos8jdo4os5dlu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962025"/>
            <a:ext cx="6382385" cy="610806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2725420" y="2994025"/>
            <a:ext cx="6598920" cy="180784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硬件实现细节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106785" y="69373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11106785" y="75469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11106785" y="81565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4" name="Text 11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2000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43-d3jnsbos8jdo4os5dm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硬件设计方案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914400"/>
            <a:ext cx="5689600" cy="5689600"/>
          </a:xfrm>
          <a:custGeom>
            <a:avLst/>
            <a:gdLst/>
            <a:ahLst/>
            <a:cxnLst/>
            <a:rect l="l" t="t" r="r" b="b"/>
            <a:pathLst>
              <a:path w="5689600" h="5689600">
                <a:moveTo>
                  <a:pt x="101616" y="0"/>
                </a:moveTo>
                <a:lnTo>
                  <a:pt x="5587984" y="0"/>
                </a:lnTo>
                <a:cubicBezTo>
                  <a:pt x="5644105" y="0"/>
                  <a:pt x="5689600" y="45495"/>
                  <a:pt x="5689600" y="101616"/>
                </a:cubicBezTo>
                <a:lnTo>
                  <a:pt x="5689600" y="5587984"/>
                </a:lnTo>
                <a:cubicBezTo>
                  <a:pt x="5689600" y="5644105"/>
                  <a:pt x="5644105" y="5689600"/>
                  <a:pt x="5587984" y="5689600"/>
                </a:cubicBezTo>
                <a:lnTo>
                  <a:pt x="101616" y="5689600"/>
                </a:lnTo>
                <a:cubicBezTo>
                  <a:pt x="45495" y="5689600"/>
                  <a:pt x="0" y="5644105"/>
                  <a:pt x="0" y="5587984"/>
                </a:cubicBezTo>
                <a:lnTo>
                  <a:pt x="0" y="101616"/>
                </a:lnTo>
                <a:cubicBezTo>
                  <a:pt x="0" y="45533"/>
                  <a:pt x="45533" y="0"/>
                  <a:pt x="101616" y="0"/>
                </a:cubicBezTo>
                <a:close/>
              </a:path>
            </a:pathLst>
          </a:custGeom>
          <a:solidFill>
            <a:srgbClr val="4A89DC">
              <a:alpha val="10196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393700" y="1117600"/>
            <a:ext cx="5410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A89D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ZigBee 终端节点</a:t>
            </a:r>
            <a:endParaRPr lang="en-US" sz="1600" dirty="0"/>
          </a:p>
        </p:txBody>
      </p:sp>
      <p:pic>
        <p:nvPicPr>
          <p:cNvPr id="6" name="Image 1" descr="https://kimi-web-img.moonshot.cn/img/image.lceda.cn/23c4b1e3a76b325823d398e9dbccd196933585b8.jpg"/>
          <p:cNvPicPr>
            <a:picLocks noChangeAspect="1"/>
          </p:cNvPicPr>
          <p:nvPr/>
        </p:nvPicPr>
        <p:blipFill>
          <a:blip r:embed="rId2"/>
          <a:srcRect t="27902" b="27902"/>
          <a:stretch>
            <a:fillRect/>
          </a:stretch>
        </p:blipFill>
        <p:spPr>
          <a:xfrm>
            <a:off x="457200" y="1574800"/>
            <a:ext cx="5283200" cy="1625600"/>
          </a:xfrm>
          <a:prstGeom prst="roundRect">
            <a:avLst>
              <a:gd name="adj" fmla="val 4688"/>
            </a:avLst>
          </a:prstGeom>
        </p:spPr>
      </p:pic>
      <p:sp>
        <p:nvSpPr>
          <p:cNvPr id="7" name="Text 3"/>
          <p:cNvSpPr/>
          <p:nvPr/>
        </p:nvSpPr>
        <p:spPr>
          <a:xfrm>
            <a:off x="457200" y="3352800"/>
            <a:ext cx="5372100" cy="1320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核心: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CC2530 (内置RF+8051内核)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传感器: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SHT10 (温湿度), BH1750 (光照) via I²C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功耗: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休眠电流低至 </a:t>
            </a:r>
            <a:r>
              <a:rPr lang="en-US" sz="14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2μA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，续航可达八个月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PCB设计: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遵循倒F天线与铺地隔离，确保射频阻抗50Ω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248400" y="914400"/>
            <a:ext cx="5689600" cy="5689600"/>
          </a:xfrm>
          <a:custGeom>
            <a:avLst/>
            <a:gdLst/>
            <a:ahLst/>
            <a:cxnLst/>
            <a:rect l="l" t="t" r="r" b="b"/>
            <a:pathLst>
              <a:path w="5689600" h="5689600">
                <a:moveTo>
                  <a:pt x="101616" y="0"/>
                </a:moveTo>
                <a:lnTo>
                  <a:pt x="5587984" y="0"/>
                </a:lnTo>
                <a:cubicBezTo>
                  <a:pt x="5644105" y="0"/>
                  <a:pt x="5689600" y="45495"/>
                  <a:pt x="5689600" y="101616"/>
                </a:cubicBezTo>
                <a:lnTo>
                  <a:pt x="5689600" y="5587984"/>
                </a:lnTo>
                <a:cubicBezTo>
                  <a:pt x="5689600" y="5644105"/>
                  <a:pt x="5644105" y="5689600"/>
                  <a:pt x="5587984" y="5689600"/>
                </a:cubicBezTo>
                <a:lnTo>
                  <a:pt x="101616" y="5689600"/>
                </a:lnTo>
                <a:cubicBezTo>
                  <a:pt x="45495" y="5689600"/>
                  <a:pt x="0" y="5644105"/>
                  <a:pt x="0" y="5587984"/>
                </a:cubicBezTo>
                <a:lnTo>
                  <a:pt x="0" y="101616"/>
                </a:lnTo>
                <a:cubicBezTo>
                  <a:pt x="0" y="45533"/>
                  <a:pt x="45533" y="0"/>
                  <a:pt x="101616" y="0"/>
                </a:cubicBezTo>
                <a:close/>
              </a:path>
            </a:pathLst>
          </a:custGeom>
          <a:solidFill>
            <a:srgbClr val="81B0E9">
              <a:alpha val="2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Text 5"/>
          <p:cNvSpPr/>
          <p:nvPr/>
        </p:nvSpPr>
        <p:spPr>
          <a:xfrm>
            <a:off x="6388100" y="1117600"/>
            <a:ext cx="5410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A89D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协调器网关</a:t>
            </a:r>
            <a:endParaRPr lang="en-US" sz="1600" dirty="0"/>
          </a:p>
        </p:txBody>
      </p:sp>
      <p:pic>
        <p:nvPicPr>
          <p:cNvPr id="10" name="Image 2" descr="https://kimi-web-img.moonshot.cn/img/img.alicdn.com/837719efd9cece9c859d7231cd58375f5c6d5134.jpg"/>
          <p:cNvPicPr>
            <a:picLocks noChangeAspect="1"/>
          </p:cNvPicPr>
          <p:nvPr/>
        </p:nvPicPr>
        <p:blipFill>
          <a:blip r:embed="rId3"/>
          <a:srcRect t="34615" b="34615"/>
          <a:stretch>
            <a:fillRect/>
          </a:stretch>
        </p:blipFill>
        <p:spPr>
          <a:xfrm>
            <a:off x="6451600" y="1574800"/>
            <a:ext cx="5283200" cy="1625600"/>
          </a:xfrm>
          <a:prstGeom prst="roundRect">
            <a:avLst>
              <a:gd name="adj" fmla="val 4688"/>
            </a:avLst>
          </a:prstGeom>
        </p:spPr>
      </p:pic>
      <p:sp>
        <p:nvSpPr>
          <p:cNvPr id="11" name="Text 6"/>
          <p:cNvSpPr/>
          <p:nvPr/>
        </p:nvSpPr>
        <p:spPr>
          <a:xfrm>
            <a:off x="6451600" y="3352800"/>
            <a:ext cx="5372100" cy="1320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主控: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RK3568 开发板 (运行Debian系统)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连接: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USB转串口连接CC2530协调器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接口: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引出HDMI、以太网、Wi-Fi，支持本地与远程双通道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供电: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12V DC，为后续扩展预留3A电流裕量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81000">
                <a:srgbClr val="F0F8FF"/>
              </a:gs>
              <a:gs pos="100000">
                <a:srgbClr val="F0F8FF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5432425"/>
            <a:ext cx="12192000" cy="864870"/>
          </a:xfrm>
          <a:custGeom>
            <a:avLst/>
            <a:gdLst/>
            <a:ahLst/>
            <a:cxnLst/>
            <a:rect l="l" t="t" r="r" b="b"/>
            <a:pathLst>
              <a:path w="12192000" h="864870">
                <a:moveTo>
                  <a:pt x="12192000" y="61685"/>
                </a:moveTo>
                <a:lnTo>
                  <a:pt x="12192000" y="864870"/>
                </a:lnTo>
                <a:lnTo>
                  <a:pt x="0" y="864870"/>
                </a:lnTo>
                <a:lnTo>
                  <a:pt x="0" y="65089"/>
                </a:lnTo>
                <a:lnTo>
                  <a:pt x="136525" y="45945"/>
                </a:lnTo>
                <a:lnTo>
                  <a:pt x="278130" y="29779"/>
                </a:lnTo>
                <a:lnTo>
                  <a:pt x="420370" y="17017"/>
                </a:lnTo>
                <a:lnTo>
                  <a:pt x="561975" y="8083"/>
                </a:lnTo>
                <a:lnTo>
                  <a:pt x="703580" y="2552"/>
                </a:lnTo>
                <a:lnTo>
                  <a:pt x="845185" y="0"/>
                </a:lnTo>
                <a:lnTo>
                  <a:pt x="986790" y="425"/>
                </a:lnTo>
                <a:lnTo>
                  <a:pt x="1128395" y="3829"/>
                </a:lnTo>
                <a:lnTo>
                  <a:pt x="1270635" y="10210"/>
                </a:lnTo>
                <a:lnTo>
                  <a:pt x="1412240" y="18718"/>
                </a:lnTo>
                <a:lnTo>
                  <a:pt x="1553845" y="29779"/>
                </a:lnTo>
                <a:lnTo>
                  <a:pt x="1695450" y="42967"/>
                </a:lnTo>
                <a:lnTo>
                  <a:pt x="1837055" y="58282"/>
                </a:lnTo>
                <a:lnTo>
                  <a:pt x="1978660" y="75299"/>
                </a:lnTo>
                <a:lnTo>
                  <a:pt x="2120265" y="94017"/>
                </a:lnTo>
                <a:lnTo>
                  <a:pt x="2262505" y="114437"/>
                </a:lnTo>
                <a:lnTo>
                  <a:pt x="2404110" y="136133"/>
                </a:lnTo>
                <a:lnTo>
                  <a:pt x="2545715" y="159105"/>
                </a:lnTo>
                <a:lnTo>
                  <a:pt x="2687320" y="183354"/>
                </a:lnTo>
                <a:lnTo>
                  <a:pt x="2828925" y="208454"/>
                </a:lnTo>
                <a:lnTo>
                  <a:pt x="2970530" y="233979"/>
                </a:lnTo>
                <a:lnTo>
                  <a:pt x="3112770" y="260354"/>
                </a:lnTo>
                <a:lnTo>
                  <a:pt x="3254375" y="286730"/>
                </a:lnTo>
                <a:lnTo>
                  <a:pt x="3395980" y="313957"/>
                </a:lnTo>
                <a:lnTo>
                  <a:pt x="3537585" y="340758"/>
                </a:lnTo>
                <a:lnTo>
                  <a:pt x="3679190" y="367559"/>
                </a:lnTo>
                <a:lnTo>
                  <a:pt x="3820795" y="394360"/>
                </a:lnTo>
                <a:lnTo>
                  <a:pt x="3963035" y="420736"/>
                </a:lnTo>
                <a:lnTo>
                  <a:pt x="4104640" y="446261"/>
                </a:lnTo>
                <a:lnTo>
                  <a:pt x="4246245" y="471361"/>
                </a:lnTo>
                <a:lnTo>
                  <a:pt x="4387850" y="495609"/>
                </a:lnTo>
                <a:lnTo>
                  <a:pt x="4529455" y="518582"/>
                </a:lnTo>
                <a:lnTo>
                  <a:pt x="4671060" y="540278"/>
                </a:lnTo>
                <a:lnTo>
                  <a:pt x="4813300" y="560698"/>
                </a:lnTo>
                <a:lnTo>
                  <a:pt x="4954905" y="579416"/>
                </a:lnTo>
                <a:lnTo>
                  <a:pt x="5096510" y="596433"/>
                </a:lnTo>
                <a:lnTo>
                  <a:pt x="5238115" y="611748"/>
                </a:lnTo>
                <a:lnTo>
                  <a:pt x="5379720" y="624936"/>
                </a:lnTo>
                <a:lnTo>
                  <a:pt x="5521325" y="635996"/>
                </a:lnTo>
                <a:lnTo>
                  <a:pt x="5662930" y="644505"/>
                </a:lnTo>
                <a:lnTo>
                  <a:pt x="5805170" y="650886"/>
                </a:lnTo>
                <a:lnTo>
                  <a:pt x="5946775" y="654289"/>
                </a:lnTo>
                <a:lnTo>
                  <a:pt x="6088380" y="654715"/>
                </a:lnTo>
                <a:lnTo>
                  <a:pt x="6108065" y="654289"/>
                </a:lnTo>
                <a:lnTo>
                  <a:pt x="6128385" y="654715"/>
                </a:lnTo>
                <a:lnTo>
                  <a:pt x="6269990" y="654289"/>
                </a:lnTo>
                <a:lnTo>
                  <a:pt x="6411595" y="650886"/>
                </a:lnTo>
                <a:lnTo>
                  <a:pt x="6553835" y="644505"/>
                </a:lnTo>
                <a:lnTo>
                  <a:pt x="6695440" y="635996"/>
                </a:lnTo>
                <a:lnTo>
                  <a:pt x="6837045" y="624936"/>
                </a:lnTo>
                <a:lnTo>
                  <a:pt x="6978650" y="611748"/>
                </a:lnTo>
                <a:lnTo>
                  <a:pt x="7120255" y="596433"/>
                </a:lnTo>
                <a:lnTo>
                  <a:pt x="7261860" y="579416"/>
                </a:lnTo>
                <a:lnTo>
                  <a:pt x="7403465" y="560698"/>
                </a:lnTo>
                <a:lnTo>
                  <a:pt x="7545705" y="540278"/>
                </a:lnTo>
                <a:lnTo>
                  <a:pt x="7687310" y="518582"/>
                </a:lnTo>
                <a:lnTo>
                  <a:pt x="7828915" y="495609"/>
                </a:lnTo>
                <a:lnTo>
                  <a:pt x="7970520" y="471361"/>
                </a:lnTo>
                <a:lnTo>
                  <a:pt x="8112125" y="446261"/>
                </a:lnTo>
                <a:lnTo>
                  <a:pt x="8253730" y="420736"/>
                </a:lnTo>
                <a:lnTo>
                  <a:pt x="8395970" y="394360"/>
                </a:lnTo>
                <a:lnTo>
                  <a:pt x="8537575" y="367559"/>
                </a:lnTo>
                <a:lnTo>
                  <a:pt x="8679180" y="340758"/>
                </a:lnTo>
                <a:lnTo>
                  <a:pt x="8820785" y="313957"/>
                </a:lnTo>
                <a:lnTo>
                  <a:pt x="8962390" y="286730"/>
                </a:lnTo>
                <a:lnTo>
                  <a:pt x="9103995" y="260354"/>
                </a:lnTo>
                <a:lnTo>
                  <a:pt x="9246235" y="233979"/>
                </a:lnTo>
                <a:lnTo>
                  <a:pt x="9387840" y="208454"/>
                </a:lnTo>
                <a:lnTo>
                  <a:pt x="9529445" y="183354"/>
                </a:lnTo>
                <a:lnTo>
                  <a:pt x="9671050" y="159105"/>
                </a:lnTo>
                <a:lnTo>
                  <a:pt x="9812655" y="136133"/>
                </a:lnTo>
                <a:lnTo>
                  <a:pt x="9954260" y="114437"/>
                </a:lnTo>
                <a:lnTo>
                  <a:pt x="10096500" y="94017"/>
                </a:lnTo>
                <a:lnTo>
                  <a:pt x="10238105" y="75299"/>
                </a:lnTo>
                <a:lnTo>
                  <a:pt x="10379710" y="58282"/>
                </a:lnTo>
                <a:lnTo>
                  <a:pt x="10521315" y="42967"/>
                </a:lnTo>
                <a:lnTo>
                  <a:pt x="10662920" y="29779"/>
                </a:lnTo>
                <a:lnTo>
                  <a:pt x="10804525" y="18718"/>
                </a:lnTo>
                <a:lnTo>
                  <a:pt x="10946130" y="10210"/>
                </a:lnTo>
                <a:lnTo>
                  <a:pt x="11088370" y="3829"/>
                </a:lnTo>
                <a:lnTo>
                  <a:pt x="11229975" y="425"/>
                </a:lnTo>
                <a:lnTo>
                  <a:pt x="11371580" y="0"/>
                </a:lnTo>
                <a:lnTo>
                  <a:pt x="11513185" y="2552"/>
                </a:lnTo>
                <a:lnTo>
                  <a:pt x="11654790" y="8083"/>
                </a:lnTo>
                <a:lnTo>
                  <a:pt x="11796395" y="17017"/>
                </a:lnTo>
                <a:lnTo>
                  <a:pt x="11938635" y="29779"/>
                </a:lnTo>
                <a:lnTo>
                  <a:pt x="12080240" y="45945"/>
                </a:lnTo>
                <a:lnTo>
                  <a:pt x="12192000" y="61685"/>
                </a:lnTo>
                <a:close/>
              </a:path>
            </a:pathLst>
          </a:custGeom>
          <a:gradFill flip="none" rotWithShape="1">
            <a:gsLst>
              <a:gs pos="0">
                <a:srgbClr val="F8AA5C"/>
              </a:gs>
              <a:gs pos="58000">
                <a:srgbClr val="FBCC9D"/>
              </a:gs>
              <a:gs pos="99000">
                <a:srgbClr val="FDEEDE"/>
              </a:gs>
              <a:gs pos="100000">
                <a:srgbClr val="FDEEDE"/>
              </a:gs>
            </a:gsLst>
            <a:lin ang="0" scaled="1"/>
          </a:gradFill>
        </p:spPr>
      </p:sp>
      <p:sp>
        <p:nvSpPr>
          <p:cNvPr id="5" name="Text 3"/>
          <p:cNvSpPr/>
          <p:nvPr/>
        </p:nvSpPr>
        <p:spPr>
          <a:xfrm>
            <a:off x="0" y="5432425"/>
            <a:ext cx="12192000" cy="8648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0" y="5594985"/>
            <a:ext cx="12192000" cy="1263015"/>
          </a:xfrm>
          <a:custGeom>
            <a:avLst/>
            <a:gdLst/>
            <a:ahLst/>
            <a:cxnLst/>
            <a:rect l="l" t="t" r="r" b="b"/>
            <a:pathLst>
              <a:path w="12192000" h="1263015">
                <a:moveTo>
                  <a:pt x="12192000" y="882546"/>
                </a:moveTo>
                <a:lnTo>
                  <a:pt x="12192000" y="1263015"/>
                </a:lnTo>
                <a:lnTo>
                  <a:pt x="0" y="1263015"/>
                </a:lnTo>
                <a:lnTo>
                  <a:pt x="0" y="65426"/>
                </a:lnTo>
                <a:lnTo>
                  <a:pt x="136525" y="46225"/>
                </a:lnTo>
                <a:lnTo>
                  <a:pt x="278130" y="29869"/>
                </a:lnTo>
                <a:lnTo>
                  <a:pt x="420370" y="17068"/>
                </a:lnTo>
                <a:lnTo>
                  <a:pt x="561975" y="7823"/>
                </a:lnTo>
                <a:lnTo>
                  <a:pt x="703580" y="2845"/>
                </a:lnTo>
                <a:lnTo>
                  <a:pt x="845185" y="0"/>
                </a:lnTo>
                <a:lnTo>
                  <a:pt x="986790" y="711"/>
                </a:lnTo>
                <a:lnTo>
                  <a:pt x="1128395" y="3556"/>
                </a:lnTo>
                <a:lnTo>
                  <a:pt x="1270635" y="9956"/>
                </a:lnTo>
                <a:lnTo>
                  <a:pt x="1412240" y="18490"/>
                </a:lnTo>
                <a:lnTo>
                  <a:pt x="1553845" y="29869"/>
                </a:lnTo>
                <a:lnTo>
                  <a:pt x="1695450" y="42669"/>
                </a:lnTo>
                <a:lnTo>
                  <a:pt x="1837055" y="58315"/>
                </a:lnTo>
                <a:lnTo>
                  <a:pt x="1978660" y="75383"/>
                </a:lnTo>
                <a:lnTo>
                  <a:pt x="2120265" y="93873"/>
                </a:lnTo>
                <a:lnTo>
                  <a:pt x="2262505" y="114496"/>
                </a:lnTo>
                <a:lnTo>
                  <a:pt x="2404110" y="135831"/>
                </a:lnTo>
                <a:lnTo>
                  <a:pt x="2545715" y="159299"/>
                </a:lnTo>
                <a:lnTo>
                  <a:pt x="2687320" y="183479"/>
                </a:lnTo>
                <a:lnTo>
                  <a:pt x="2828925" y="208369"/>
                </a:lnTo>
                <a:lnTo>
                  <a:pt x="2970530" y="233971"/>
                </a:lnTo>
                <a:lnTo>
                  <a:pt x="3112770" y="260283"/>
                </a:lnTo>
                <a:lnTo>
                  <a:pt x="3254375" y="286596"/>
                </a:lnTo>
                <a:lnTo>
                  <a:pt x="3395980" y="314331"/>
                </a:lnTo>
                <a:lnTo>
                  <a:pt x="3537585" y="340644"/>
                </a:lnTo>
                <a:lnTo>
                  <a:pt x="3679190" y="367668"/>
                </a:lnTo>
                <a:lnTo>
                  <a:pt x="3820795" y="394692"/>
                </a:lnTo>
                <a:lnTo>
                  <a:pt x="3963035" y="421005"/>
                </a:lnTo>
                <a:lnTo>
                  <a:pt x="4104640" y="446607"/>
                </a:lnTo>
                <a:lnTo>
                  <a:pt x="4246245" y="471497"/>
                </a:lnTo>
                <a:lnTo>
                  <a:pt x="4387850" y="495676"/>
                </a:lnTo>
                <a:lnTo>
                  <a:pt x="4529455" y="518434"/>
                </a:lnTo>
                <a:lnTo>
                  <a:pt x="4671060" y="540479"/>
                </a:lnTo>
                <a:lnTo>
                  <a:pt x="4813300" y="561103"/>
                </a:lnTo>
                <a:lnTo>
                  <a:pt x="4954905" y="579593"/>
                </a:lnTo>
                <a:lnTo>
                  <a:pt x="5096510" y="596661"/>
                </a:lnTo>
                <a:lnTo>
                  <a:pt x="5238115" y="611595"/>
                </a:lnTo>
                <a:lnTo>
                  <a:pt x="5379720" y="625107"/>
                </a:lnTo>
                <a:lnTo>
                  <a:pt x="5521325" y="636486"/>
                </a:lnTo>
                <a:lnTo>
                  <a:pt x="5662930" y="645019"/>
                </a:lnTo>
                <a:lnTo>
                  <a:pt x="5805170" y="650709"/>
                </a:lnTo>
                <a:lnTo>
                  <a:pt x="5946775" y="654265"/>
                </a:lnTo>
                <a:lnTo>
                  <a:pt x="6088380" y="654976"/>
                </a:lnTo>
                <a:lnTo>
                  <a:pt x="6108065" y="654265"/>
                </a:lnTo>
                <a:lnTo>
                  <a:pt x="6128385" y="654976"/>
                </a:lnTo>
                <a:lnTo>
                  <a:pt x="6269990" y="654265"/>
                </a:lnTo>
                <a:lnTo>
                  <a:pt x="6411595" y="650709"/>
                </a:lnTo>
                <a:lnTo>
                  <a:pt x="6553835" y="645019"/>
                </a:lnTo>
                <a:lnTo>
                  <a:pt x="6695440" y="636486"/>
                </a:lnTo>
                <a:lnTo>
                  <a:pt x="6837045" y="625107"/>
                </a:lnTo>
                <a:lnTo>
                  <a:pt x="6978650" y="611595"/>
                </a:lnTo>
                <a:lnTo>
                  <a:pt x="7120255" y="596661"/>
                </a:lnTo>
                <a:lnTo>
                  <a:pt x="7261860" y="579593"/>
                </a:lnTo>
                <a:lnTo>
                  <a:pt x="7403465" y="561103"/>
                </a:lnTo>
                <a:lnTo>
                  <a:pt x="7545705" y="540479"/>
                </a:lnTo>
                <a:lnTo>
                  <a:pt x="7687310" y="518434"/>
                </a:lnTo>
                <a:lnTo>
                  <a:pt x="7828915" y="495676"/>
                </a:lnTo>
                <a:lnTo>
                  <a:pt x="7970520" y="471497"/>
                </a:lnTo>
                <a:lnTo>
                  <a:pt x="8112125" y="446607"/>
                </a:lnTo>
                <a:lnTo>
                  <a:pt x="8253730" y="421005"/>
                </a:lnTo>
                <a:lnTo>
                  <a:pt x="8395970" y="394692"/>
                </a:lnTo>
                <a:lnTo>
                  <a:pt x="8537575" y="367668"/>
                </a:lnTo>
                <a:lnTo>
                  <a:pt x="8679180" y="340644"/>
                </a:lnTo>
                <a:lnTo>
                  <a:pt x="8820785" y="314331"/>
                </a:lnTo>
                <a:lnTo>
                  <a:pt x="8962390" y="286596"/>
                </a:lnTo>
                <a:lnTo>
                  <a:pt x="9103995" y="260283"/>
                </a:lnTo>
                <a:lnTo>
                  <a:pt x="9246235" y="233971"/>
                </a:lnTo>
                <a:lnTo>
                  <a:pt x="9387840" y="208369"/>
                </a:lnTo>
                <a:lnTo>
                  <a:pt x="9529445" y="183479"/>
                </a:lnTo>
                <a:lnTo>
                  <a:pt x="9671050" y="159299"/>
                </a:lnTo>
                <a:lnTo>
                  <a:pt x="9812655" y="135831"/>
                </a:lnTo>
                <a:lnTo>
                  <a:pt x="9954260" y="114496"/>
                </a:lnTo>
                <a:lnTo>
                  <a:pt x="10096500" y="93873"/>
                </a:lnTo>
                <a:lnTo>
                  <a:pt x="10238105" y="75383"/>
                </a:lnTo>
                <a:lnTo>
                  <a:pt x="10379710" y="58315"/>
                </a:lnTo>
                <a:lnTo>
                  <a:pt x="10521315" y="42669"/>
                </a:lnTo>
                <a:lnTo>
                  <a:pt x="10662920" y="29869"/>
                </a:lnTo>
                <a:lnTo>
                  <a:pt x="10804525" y="18490"/>
                </a:lnTo>
                <a:lnTo>
                  <a:pt x="10946130" y="9956"/>
                </a:lnTo>
                <a:lnTo>
                  <a:pt x="11088370" y="3556"/>
                </a:lnTo>
                <a:lnTo>
                  <a:pt x="11229975" y="711"/>
                </a:lnTo>
                <a:lnTo>
                  <a:pt x="11371580" y="0"/>
                </a:lnTo>
                <a:lnTo>
                  <a:pt x="11513185" y="2845"/>
                </a:lnTo>
                <a:lnTo>
                  <a:pt x="11654790" y="7823"/>
                </a:lnTo>
                <a:lnTo>
                  <a:pt x="11796395" y="17068"/>
                </a:lnTo>
                <a:lnTo>
                  <a:pt x="11938635" y="29869"/>
                </a:lnTo>
                <a:lnTo>
                  <a:pt x="12080240" y="46225"/>
                </a:lnTo>
                <a:lnTo>
                  <a:pt x="12192000" y="61871"/>
                </a:lnTo>
                <a:lnTo>
                  <a:pt x="12192000" y="882546"/>
                </a:lnTo>
                <a:close/>
              </a:path>
            </a:pathLst>
          </a:custGeom>
          <a:solidFill>
            <a:srgbClr val="056EE1"/>
          </a:solidFill>
        </p:spPr>
      </p:sp>
      <p:sp>
        <p:nvSpPr>
          <p:cNvPr id="7" name="Text 5"/>
          <p:cNvSpPr/>
          <p:nvPr/>
        </p:nvSpPr>
        <p:spPr>
          <a:xfrm>
            <a:off x="0" y="5594985"/>
            <a:ext cx="12192000" cy="12630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0" descr="https://kimi-img.moonshot.cn/pub/slides/slides_tmpl/image/25-10-09-17:19:39-d3jnsaos8jdo4os5dlu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962025"/>
            <a:ext cx="6382385" cy="610806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2725420" y="2994025"/>
            <a:ext cx="6598920" cy="180784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网络与通信协议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106785" y="69373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11106785" y="75469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11106785" y="81565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4" name="Text 11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2000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43-d3jnsbos8jdo4os5dm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网络通信设计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930400"/>
            <a:ext cx="5816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89D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ZigBee 星型拓扑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2438400"/>
            <a:ext cx="57785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协调器固定于信道11，终端节点上电后主动扫描加入网络，获取短地址。应用层使用自定义簇ID </a:t>
            </a:r>
            <a:r>
              <a:rPr lang="en-US" sz="14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0x0001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pic>
        <p:nvPicPr>
          <p:cNvPr id="6" name="Image 1" descr="https://kimi-web-img.moonshot.cn/img/ucc.alicdn.com/328d45fbd75ad5406ec8bd46a6d04d8a36c3f8c3.png"/>
          <p:cNvPicPr>
            <a:picLocks noChangeAspect="1"/>
          </p:cNvPicPr>
          <p:nvPr/>
        </p:nvPicPr>
        <p:blipFill>
          <a:blip r:embed="rId2"/>
          <a:srcRect t="16902" b="16902"/>
          <a:stretch>
            <a:fillRect/>
          </a:stretch>
        </p:blipFill>
        <p:spPr>
          <a:xfrm>
            <a:off x="254000" y="3149600"/>
            <a:ext cx="5689600" cy="2438400"/>
          </a:xfrm>
          <a:prstGeom prst="roundRect">
            <a:avLst>
              <a:gd name="adj" fmla="val 4167"/>
            </a:avLst>
          </a:prstGeom>
        </p:spPr>
      </p:pic>
      <p:sp>
        <p:nvSpPr>
          <p:cNvPr id="7" name="Text 3"/>
          <p:cNvSpPr/>
          <p:nvPr/>
        </p:nvSpPr>
        <p:spPr>
          <a:xfrm>
            <a:off x="6248400" y="2565400"/>
            <a:ext cx="5816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89D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自定义数据帧格式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248400" y="3073400"/>
            <a:ext cx="5689600" cy="1168400"/>
          </a:xfrm>
          <a:custGeom>
            <a:avLst/>
            <a:gdLst/>
            <a:ahLst/>
            <a:cxnLst/>
            <a:rect l="l" t="t" r="r" b="b"/>
            <a:pathLst>
              <a:path w="5689600" h="1168400">
                <a:moveTo>
                  <a:pt x="101604" y="0"/>
                </a:moveTo>
                <a:lnTo>
                  <a:pt x="5587996" y="0"/>
                </a:lnTo>
                <a:cubicBezTo>
                  <a:pt x="5644110" y="0"/>
                  <a:pt x="5689600" y="45490"/>
                  <a:pt x="5689600" y="101604"/>
                </a:cubicBezTo>
                <a:lnTo>
                  <a:pt x="5689600" y="1066796"/>
                </a:lnTo>
                <a:cubicBezTo>
                  <a:pt x="5689600" y="1122910"/>
                  <a:pt x="5644110" y="1168400"/>
                  <a:pt x="55879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89DC">
              <a:alpha val="10196"/>
            </a:srgbClr>
          </a:solidFill>
        </p:spPr>
      </p:sp>
      <p:sp>
        <p:nvSpPr>
          <p:cNvPr id="9" name="Text 5"/>
          <p:cNvSpPr/>
          <p:nvPr/>
        </p:nvSpPr>
        <p:spPr>
          <a:xfrm>
            <a:off x="6407150" y="3276600"/>
            <a:ext cx="5372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0F2F5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帧头 | 长度 | 时间戳 | MAC地址 | 温度 | 湿度 | 光照 | CRC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413500" y="3835400"/>
            <a:ext cx="53594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89D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2B | 1B | 8B | 6B | 2B | 2B | 2B | 2B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248400" y="4445000"/>
            <a:ext cx="57785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通过</a:t>
            </a:r>
            <a:r>
              <a:rPr lang="en-US" sz="1400" dirty="0">
                <a:solidFill>
                  <a:srgbClr val="0F2F5E"/>
                </a:solidFill>
                <a:highlight>
                  <a:srgbClr val="81B0E9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短包(16B内) 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、</a:t>
            </a:r>
            <a:r>
              <a:rPr lang="en-US" sz="1400" dirty="0">
                <a:solidFill>
                  <a:srgbClr val="0F2F5E"/>
                </a:solidFill>
                <a:highlight>
                  <a:srgbClr val="81B0E9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CSMA重传 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与</a:t>
            </a:r>
            <a:r>
              <a:rPr lang="en-US" sz="1400" dirty="0">
                <a:solidFill>
                  <a:srgbClr val="0F2F5E"/>
                </a:solidFill>
                <a:highlight>
                  <a:srgbClr val="81B0E9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应答机制 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，在二十节点并发场景下实测丢包率</a:t>
            </a:r>
            <a:r>
              <a:rPr lang="en-US" sz="14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0.8%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81000">
                <a:srgbClr val="F0F8FF"/>
              </a:gs>
              <a:gs pos="100000">
                <a:srgbClr val="F0F8FF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5432425"/>
            <a:ext cx="12192000" cy="864870"/>
          </a:xfrm>
          <a:custGeom>
            <a:avLst/>
            <a:gdLst/>
            <a:ahLst/>
            <a:cxnLst/>
            <a:rect l="l" t="t" r="r" b="b"/>
            <a:pathLst>
              <a:path w="12192000" h="864870">
                <a:moveTo>
                  <a:pt x="12192000" y="61685"/>
                </a:moveTo>
                <a:lnTo>
                  <a:pt x="12192000" y="864870"/>
                </a:lnTo>
                <a:lnTo>
                  <a:pt x="0" y="864870"/>
                </a:lnTo>
                <a:lnTo>
                  <a:pt x="0" y="65089"/>
                </a:lnTo>
                <a:lnTo>
                  <a:pt x="136525" y="45945"/>
                </a:lnTo>
                <a:lnTo>
                  <a:pt x="278130" y="29779"/>
                </a:lnTo>
                <a:lnTo>
                  <a:pt x="420370" y="17017"/>
                </a:lnTo>
                <a:lnTo>
                  <a:pt x="561975" y="8083"/>
                </a:lnTo>
                <a:lnTo>
                  <a:pt x="703580" y="2552"/>
                </a:lnTo>
                <a:lnTo>
                  <a:pt x="845185" y="0"/>
                </a:lnTo>
                <a:lnTo>
                  <a:pt x="986790" y="425"/>
                </a:lnTo>
                <a:lnTo>
                  <a:pt x="1128395" y="3829"/>
                </a:lnTo>
                <a:lnTo>
                  <a:pt x="1270635" y="10210"/>
                </a:lnTo>
                <a:lnTo>
                  <a:pt x="1412240" y="18718"/>
                </a:lnTo>
                <a:lnTo>
                  <a:pt x="1553845" y="29779"/>
                </a:lnTo>
                <a:lnTo>
                  <a:pt x="1695450" y="42967"/>
                </a:lnTo>
                <a:lnTo>
                  <a:pt x="1837055" y="58282"/>
                </a:lnTo>
                <a:lnTo>
                  <a:pt x="1978660" y="75299"/>
                </a:lnTo>
                <a:lnTo>
                  <a:pt x="2120265" y="94017"/>
                </a:lnTo>
                <a:lnTo>
                  <a:pt x="2262505" y="114437"/>
                </a:lnTo>
                <a:lnTo>
                  <a:pt x="2404110" y="136133"/>
                </a:lnTo>
                <a:lnTo>
                  <a:pt x="2545715" y="159105"/>
                </a:lnTo>
                <a:lnTo>
                  <a:pt x="2687320" y="183354"/>
                </a:lnTo>
                <a:lnTo>
                  <a:pt x="2828925" y="208454"/>
                </a:lnTo>
                <a:lnTo>
                  <a:pt x="2970530" y="233979"/>
                </a:lnTo>
                <a:lnTo>
                  <a:pt x="3112770" y="260354"/>
                </a:lnTo>
                <a:lnTo>
                  <a:pt x="3254375" y="286730"/>
                </a:lnTo>
                <a:lnTo>
                  <a:pt x="3395980" y="313957"/>
                </a:lnTo>
                <a:lnTo>
                  <a:pt x="3537585" y="340758"/>
                </a:lnTo>
                <a:lnTo>
                  <a:pt x="3679190" y="367559"/>
                </a:lnTo>
                <a:lnTo>
                  <a:pt x="3820795" y="394360"/>
                </a:lnTo>
                <a:lnTo>
                  <a:pt x="3963035" y="420736"/>
                </a:lnTo>
                <a:lnTo>
                  <a:pt x="4104640" y="446261"/>
                </a:lnTo>
                <a:lnTo>
                  <a:pt x="4246245" y="471361"/>
                </a:lnTo>
                <a:lnTo>
                  <a:pt x="4387850" y="495609"/>
                </a:lnTo>
                <a:lnTo>
                  <a:pt x="4529455" y="518582"/>
                </a:lnTo>
                <a:lnTo>
                  <a:pt x="4671060" y="540278"/>
                </a:lnTo>
                <a:lnTo>
                  <a:pt x="4813300" y="560698"/>
                </a:lnTo>
                <a:lnTo>
                  <a:pt x="4954905" y="579416"/>
                </a:lnTo>
                <a:lnTo>
                  <a:pt x="5096510" y="596433"/>
                </a:lnTo>
                <a:lnTo>
                  <a:pt x="5238115" y="611748"/>
                </a:lnTo>
                <a:lnTo>
                  <a:pt x="5379720" y="624936"/>
                </a:lnTo>
                <a:lnTo>
                  <a:pt x="5521325" y="635996"/>
                </a:lnTo>
                <a:lnTo>
                  <a:pt x="5662930" y="644505"/>
                </a:lnTo>
                <a:lnTo>
                  <a:pt x="5805170" y="650886"/>
                </a:lnTo>
                <a:lnTo>
                  <a:pt x="5946775" y="654289"/>
                </a:lnTo>
                <a:lnTo>
                  <a:pt x="6088380" y="654715"/>
                </a:lnTo>
                <a:lnTo>
                  <a:pt x="6108065" y="654289"/>
                </a:lnTo>
                <a:lnTo>
                  <a:pt x="6128385" y="654715"/>
                </a:lnTo>
                <a:lnTo>
                  <a:pt x="6269990" y="654289"/>
                </a:lnTo>
                <a:lnTo>
                  <a:pt x="6411595" y="650886"/>
                </a:lnTo>
                <a:lnTo>
                  <a:pt x="6553835" y="644505"/>
                </a:lnTo>
                <a:lnTo>
                  <a:pt x="6695440" y="635996"/>
                </a:lnTo>
                <a:lnTo>
                  <a:pt x="6837045" y="624936"/>
                </a:lnTo>
                <a:lnTo>
                  <a:pt x="6978650" y="611748"/>
                </a:lnTo>
                <a:lnTo>
                  <a:pt x="7120255" y="596433"/>
                </a:lnTo>
                <a:lnTo>
                  <a:pt x="7261860" y="579416"/>
                </a:lnTo>
                <a:lnTo>
                  <a:pt x="7403465" y="560698"/>
                </a:lnTo>
                <a:lnTo>
                  <a:pt x="7545705" y="540278"/>
                </a:lnTo>
                <a:lnTo>
                  <a:pt x="7687310" y="518582"/>
                </a:lnTo>
                <a:lnTo>
                  <a:pt x="7828915" y="495609"/>
                </a:lnTo>
                <a:lnTo>
                  <a:pt x="7970520" y="471361"/>
                </a:lnTo>
                <a:lnTo>
                  <a:pt x="8112125" y="446261"/>
                </a:lnTo>
                <a:lnTo>
                  <a:pt x="8253730" y="420736"/>
                </a:lnTo>
                <a:lnTo>
                  <a:pt x="8395970" y="394360"/>
                </a:lnTo>
                <a:lnTo>
                  <a:pt x="8537575" y="367559"/>
                </a:lnTo>
                <a:lnTo>
                  <a:pt x="8679180" y="340758"/>
                </a:lnTo>
                <a:lnTo>
                  <a:pt x="8820785" y="313957"/>
                </a:lnTo>
                <a:lnTo>
                  <a:pt x="8962390" y="286730"/>
                </a:lnTo>
                <a:lnTo>
                  <a:pt x="9103995" y="260354"/>
                </a:lnTo>
                <a:lnTo>
                  <a:pt x="9246235" y="233979"/>
                </a:lnTo>
                <a:lnTo>
                  <a:pt x="9387840" y="208454"/>
                </a:lnTo>
                <a:lnTo>
                  <a:pt x="9529445" y="183354"/>
                </a:lnTo>
                <a:lnTo>
                  <a:pt x="9671050" y="159105"/>
                </a:lnTo>
                <a:lnTo>
                  <a:pt x="9812655" y="136133"/>
                </a:lnTo>
                <a:lnTo>
                  <a:pt x="9954260" y="114437"/>
                </a:lnTo>
                <a:lnTo>
                  <a:pt x="10096500" y="94017"/>
                </a:lnTo>
                <a:lnTo>
                  <a:pt x="10238105" y="75299"/>
                </a:lnTo>
                <a:lnTo>
                  <a:pt x="10379710" y="58282"/>
                </a:lnTo>
                <a:lnTo>
                  <a:pt x="10521315" y="42967"/>
                </a:lnTo>
                <a:lnTo>
                  <a:pt x="10662920" y="29779"/>
                </a:lnTo>
                <a:lnTo>
                  <a:pt x="10804525" y="18718"/>
                </a:lnTo>
                <a:lnTo>
                  <a:pt x="10946130" y="10210"/>
                </a:lnTo>
                <a:lnTo>
                  <a:pt x="11088370" y="3829"/>
                </a:lnTo>
                <a:lnTo>
                  <a:pt x="11229975" y="425"/>
                </a:lnTo>
                <a:lnTo>
                  <a:pt x="11371580" y="0"/>
                </a:lnTo>
                <a:lnTo>
                  <a:pt x="11513185" y="2552"/>
                </a:lnTo>
                <a:lnTo>
                  <a:pt x="11654790" y="8083"/>
                </a:lnTo>
                <a:lnTo>
                  <a:pt x="11796395" y="17017"/>
                </a:lnTo>
                <a:lnTo>
                  <a:pt x="11938635" y="29779"/>
                </a:lnTo>
                <a:lnTo>
                  <a:pt x="12080240" y="45945"/>
                </a:lnTo>
                <a:lnTo>
                  <a:pt x="12192000" y="61685"/>
                </a:lnTo>
                <a:close/>
              </a:path>
            </a:pathLst>
          </a:custGeom>
          <a:gradFill flip="none" rotWithShape="1">
            <a:gsLst>
              <a:gs pos="0">
                <a:srgbClr val="F8AA5C"/>
              </a:gs>
              <a:gs pos="58000">
                <a:srgbClr val="FBCC9D"/>
              </a:gs>
              <a:gs pos="99000">
                <a:srgbClr val="FDEEDE"/>
              </a:gs>
              <a:gs pos="100000">
                <a:srgbClr val="FDEEDE"/>
              </a:gs>
            </a:gsLst>
            <a:lin ang="0" scaled="1"/>
          </a:gradFill>
        </p:spPr>
      </p:sp>
      <p:sp>
        <p:nvSpPr>
          <p:cNvPr id="5" name="Text 3"/>
          <p:cNvSpPr/>
          <p:nvPr/>
        </p:nvSpPr>
        <p:spPr>
          <a:xfrm>
            <a:off x="0" y="5432425"/>
            <a:ext cx="12192000" cy="8648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0" y="5594985"/>
            <a:ext cx="12192000" cy="1263015"/>
          </a:xfrm>
          <a:custGeom>
            <a:avLst/>
            <a:gdLst/>
            <a:ahLst/>
            <a:cxnLst/>
            <a:rect l="l" t="t" r="r" b="b"/>
            <a:pathLst>
              <a:path w="12192000" h="1263015">
                <a:moveTo>
                  <a:pt x="12192000" y="882546"/>
                </a:moveTo>
                <a:lnTo>
                  <a:pt x="12192000" y="1263015"/>
                </a:lnTo>
                <a:lnTo>
                  <a:pt x="0" y="1263015"/>
                </a:lnTo>
                <a:lnTo>
                  <a:pt x="0" y="65426"/>
                </a:lnTo>
                <a:lnTo>
                  <a:pt x="136525" y="46225"/>
                </a:lnTo>
                <a:lnTo>
                  <a:pt x="278130" y="29869"/>
                </a:lnTo>
                <a:lnTo>
                  <a:pt x="420370" y="17068"/>
                </a:lnTo>
                <a:lnTo>
                  <a:pt x="561975" y="7823"/>
                </a:lnTo>
                <a:lnTo>
                  <a:pt x="703580" y="2845"/>
                </a:lnTo>
                <a:lnTo>
                  <a:pt x="845185" y="0"/>
                </a:lnTo>
                <a:lnTo>
                  <a:pt x="986790" y="711"/>
                </a:lnTo>
                <a:lnTo>
                  <a:pt x="1128395" y="3556"/>
                </a:lnTo>
                <a:lnTo>
                  <a:pt x="1270635" y="9956"/>
                </a:lnTo>
                <a:lnTo>
                  <a:pt x="1412240" y="18490"/>
                </a:lnTo>
                <a:lnTo>
                  <a:pt x="1553845" y="29869"/>
                </a:lnTo>
                <a:lnTo>
                  <a:pt x="1695450" y="42669"/>
                </a:lnTo>
                <a:lnTo>
                  <a:pt x="1837055" y="58315"/>
                </a:lnTo>
                <a:lnTo>
                  <a:pt x="1978660" y="75383"/>
                </a:lnTo>
                <a:lnTo>
                  <a:pt x="2120265" y="93873"/>
                </a:lnTo>
                <a:lnTo>
                  <a:pt x="2262505" y="114496"/>
                </a:lnTo>
                <a:lnTo>
                  <a:pt x="2404110" y="135831"/>
                </a:lnTo>
                <a:lnTo>
                  <a:pt x="2545715" y="159299"/>
                </a:lnTo>
                <a:lnTo>
                  <a:pt x="2687320" y="183479"/>
                </a:lnTo>
                <a:lnTo>
                  <a:pt x="2828925" y="208369"/>
                </a:lnTo>
                <a:lnTo>
                  <a:pt x="2970530" y="233971"/>
                </a:lnTo>
                <a:lnTo>
                  <a:pt x="3112770" y="260283"/>
                </a:lnTo>
                <a:lnTo>
                  <a:pt x="3254375" y="286596"/>
                </a:lnTo>
                <a:lnTo>
                  <a:pt x="3395980" y="314331"/>
                </a:lnTo>
                <a:lnTo>
                  <a:pt x="3537585" y="340644"/>
                </a:lnTo>
                <a:lnTo>
                  <a:pt x="3679190" y="367668"/>
                </a:lnTo>
                <a:lnTo>
                  <a:pt x="3820795" y="394692"/>
                </a:lnTo>
                <a:lnTo>
                  <a:pt x="3963035" y="421005"/>
                </a:lnTo>
                <a:lnTo>
                  <a:pt x="4104640" y="446607"/>
                </a:lnTo>
                <a:lnTo>
                  <a:pt x="4246245" y="471497"/>
                </a:lnTo>
                <a:lnTo>
                  <a:pt x="4387850" y="495676"/>
                </a:lnTo>
                <a:lnTo>
                  <a:pt x="4529455" y="518434"/>
                </a:lnTo>
                <a:lnTo>
                  <a:pt x="4671060" y="540479"/>
                </a:lnTo>
                <a:lnTo>
                  <a:pt x="4813300" y="561103"/>
                </a:lnTo>
                <a:lnTo>
                  <a:pt x="4954905" y="579593"/>
                </a:lnTo>
                <a:lnTo>
                  <a:pt x="5096510" y="596661"/>
                </a:lnTo>
                <a:lnTo>
                  <a:pt x="5238115" y="611595"/>
                </a:lnTo>
                <a:lnTo>
                  <a:pt x="5379720" y="625107"/>
                </a:lnTo>
                <a:lnTo>
                  <a:pt x="5521325" y="636486"/>
                </a:lnTo>
                <a:lnTo>
                  <a:pt x="5662930" y="645019"/>
                </a:lnTo>
                <a:lnTo>
                  <a:pt x="5805170" y="650709"/>
                </a:lnTo>
                <a:lnTo>
                  <a:pt x="5946775" y="654265"/>
                </a:lnTo>
                <a:lnTo>
                  <a:pt x="6088380" y="654976"/>
                </a:lnTo>
                <a:lnTo>
                  <a:pt x="6108065" y="654265"/>
                </a:lnTo>
                <a:lnTo>
                  <a:pt x="6128385" y="654976"/>
                </a:lnTo>
                <a:lnTo>
                  <a:pt x="6269990" y="654265"/>
                </a:lnTo>
                <a:lnTo>
                  <a:pt x="6411595" y="650709"/>
                </a:lnTo>
                <a:lnTo>
                  <a:pt x="6553835" y="645019"/>
                </a:lnTo>
                <a:lnTo>
                  <a:pt x="6695440" y="636486"/>
                </a:lnTo>
                <a:lnTo>
                  <a:pt x="6837045" y="625107"/>
                </a:lnTo>
                <a:lnTo>
                  <a:pt x="6978650" y="611595"/>
                </a:lnTo>
                <a:lnTo>
                  <a:pt x="7120255" y="596661"/>
                </a:lnTo>
                <a:lnTo>
                  <a:pt x="7261860" y="579593"/>
                </a:lnTo>
                <a:lnTo>
                  <a:pt x="7403465" y="561103"/>
                </a:lnTo>
                <a:lnTo>
                  <a:pt x="7545705" y="540479"/>
                </a:lnTo>
                <a:lnTo>
                  <a:pt x="7687310" y="518434"/>
                </a:lnTo>
                <a:lnTo>
                  <a:pt x="7828915" y="495676"/>
                </a:lnTo>
                <a:lnTo>
                  <a:pt x="7970520" y="471497"/>
                </a:lnTo>
                <a:lnTo>
                  <a:pt x="8112125" y="446607"/>
                </a:lnTo>
                <a:lnTo>
                  <a:pt x="8253730" y="421005"/>
                </a:lnTo>
                <a:lnTo>
                  <a:pt x="8395970" y="394692"/>
                </a:lnTo>
                <a:lnTo>
                  <a:pt x="8537575" y="367668"/>
                </a:lnTo>
                <a:lnTo>
                  <a:pt x="8679180" y="340644"/>
                </a:lnTo>
                <a:lnTo>
                  <a:pt x="8820785" y="314331"/>
                </a:lnTo>
                <a:lnTo>
                  <a:pt x="8962390" y="286596"/>
                </a:lnTo>
                <a:lnTo>
                  <a:pt x="9103995" y="260283"/>
                </a:lnTo>
                <a:lnTo>
                  <a:pt x="9246235" y="233971"/>
                </a:lnTo>
                <a:lnTo>
                  <a:pt x="9387840" y="208369"/>
                </a:lnTo>
                <a:lnTo>
                  <a:pt x="9529445" y="183479"/>
                </a:lnTo>
                <a:lnTo>
                  <a:pt x="9671050" y="159299"/>
                </a:lnTo>
                <a:lnTo>
                  <a:pt x="9812655" y="135831"/>
                </a:lnTo>
                <a:lnTo>
                  <a:pt x="9954260" y="114496"/>
                </a:lnTo>
                <a:lnTo>
                  <a:pt x="10096500" y="93873"/>
                </a:lnTo>
                <a:lnTo>
                  <a:pt x="10238105" y="75383"/>
                </a:lnTo>
                <a:lnTo>
                  <a:pt x="10379710" y="58315"/>
                </a:lnTo>
                <a:lnTo>
                  <a:pt x="10521315" y="42669"/>
                </a:lnTo>
                <a:lnTo>
                  <a:pt x="10662920" y="29869"/>
                </a:lnTo>
                <a:lnTo>
                  <a:pt x="10804525" y="18490"/>
                </a:lnTo>
                <a:lnTo>
                  <a:pt x="10946130" y="9956"/>
                </a:lnTo>
                <a:lnTo>
                  <a:pt x="11088370" y="3556"/>
                </a:lnTo>
                <a:lnTo>
                  <a:pt x="11229975" y="711"/>
                </a:lnTo>
                <a:lnTo>
                  <a:pt x="11371580" y="0"/>
                </a:lnTo>
                <a:lnTo>
                  <a:pt x="11513185" y="2845"/>
                </a:lnTo>
                <a:lnTo>
                  <a:pt x="11654790" y="7823"/>
                </a:lnTo>
                <a:lnTo>
                  <a:pt x="11796395" y="17068"/>
                </a:lnTo>
                <a:lnTo>
                  <a:pt x="11938635" y="29869"/>
                </a:lnTo>
                <a:lnTo>
                  <a:pt x="12080240" y="46225"/>
                </a:lnTo>
                <a:lnTo>
                  <a:pt x="12192000" y="61871"/>
                </a:lnTo>
                <a:lnTo>
                  <a:pt x="12192000" y="882546"/>
                </a:lnTo>
                <a:close/>
              </a:path>
            </a:pathLst>
          </a:custGeom>
          <a:solidFill>
            <a:srgbClr val="056EE1"/>
          </a:solidFill>
        </p:spPr>
      </p:sp>
      <p:sp>
        <p:nvSpPr>
          <p:cNvPr id="7" name="Text 5"/>
          <p:cNvSpPr/>
          <p:nvPr/>
        </p:nvSpPr>
        <p:spPr>
          <a:xfrm>
            <a:off x="0" y="5594985"/>
            <a:ext cx="12192000" cy="12630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0" descr="https://kimi-img.moonshot.cn/pub/slides/slides_tmpl/image/25-10-09-17:19:39-d3jnsaos8jdo4os5dlu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962025"/>
            <a:ext cx="6382385" cy="610806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2725420" y="2994025"/>
            <a:ext cx="6598920" cy="180784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软件系统开发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106785" y="69373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11106785" y="75469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11106785" y="81565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4" name="Text 11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2000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43-d3jnsbos8jdo4os5dm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软件系统设计</a:t>
            </a:r>
            <a:endParaRPr lang="en-US" sz="1600" dirty="0"/>
          </a:p>
        </p:txBody>
      </p:sp>
      <p:pic>
        <p:nvPicPr>
          <p:cNvPr id="4" name="Image 1" descr="https://kimi-web-img.moonshot.cn/img/img95.699pic.com/51d3860ab08b7880eac982deba4936128fb5b4e0.png"/>
          <p:cNvPicPr>
            <a:picLocks noChangeAspect="1"/>
          </p:cNvPicPr>
          <p:nvPr/>
        </p:nvPicPr>
        <p:blipFill>
          <a:blip r:embed="rId2"/>
          <a:srcRect t="34053" b="34053"/>
          <a:stretch>
            <a:fillRect/>
          </a:stretch>
        </p:blipFill>
        <p:spPr>
          <a:xfrm>
            <a:off x="254000" y="2438400"/>
            <a:ext cx="3822700" cy="1219200"/>
          </a:xfrm>
          <a:prstGeom prst="roundRect">
            <a:avLst>
              <a:gd name="adj" fmla="val 8333"/>
            </a:avLst>
          </a:prstGeom>
        </p:spPr>
      </p:pic>
      <p:sp>
        <p:nvSpPr>
          <p:cNvPr id="5" name="Text 1"/>
          <p:cNvSpPr/>
          <p:nvPr/>
        </p:nvSpPr>
        <p:spPr>
          <a:xfrm>
            <a:off x="4284067" y="2616200"/>
            <a:ext cx="7785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89D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嵌入式程序开发 (Z-Stack)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4284067" y="2971800"/>
            <a:ext cx="7747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基于OSAL任务轮询框架，实现</a:t>
            </a:r>
            <a:r>
              <a:rPr lang="en-US" sz="1400" dirty="0">
                <a:solidFill>
                  <a:srgbClr val="0F2F5E"/>
                </a:solidFill>
                <a:highlight>
                  <a:srgbClr val="81B0E9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传感器读取、数据封装、低功耗休眠 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三件事务，单次运行时长低于50ms。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27000" y="4038600"/>
            <a:ext cx="7785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2000" b="1" dirty="0">
                <a:solidFill>
                  <a:srgbClr val="4A89D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网关数据处理 (Python)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65100" y="4394200"/>
            <a:ext cx="7747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利用</a:t>
            </a:r>
            <a:r>
              <a:rPr lang="en-US" sz="1400" dirty="0">
                <a:solidFill>
                  <a:srgbClr val="0F2F5E"/>
                </a:solidFill>
                <a:highlight>
                  <a:srgbClr val="81B0E9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pySerial 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异步读取数据，校验后写入SQLite，并通过WebSocket推送，延迟低于300ms。支持远程OTA升级。</a:t>
            </a:r>
            <a:endParaRPr lang="en-US" sz="1600" dirty="0"/>
          </a:p>
        </p:txBody>
      </p:sp>
      <p:pic>
        <p:nvPicPr>
          <p:cNvPr id="9" name="Image 2" descr="https://kimi-web-img.moonshot.cn/img/logos-world.net/8c8afa39999d3edf9fa57a25a9cbb76a5d193522.png"/>
          <p:cNvPicPr>
            <a:picLocks noChangeAspect="1"/>
          </p:cNvPicPr>
          <p:nvPr/>
        </p:nvPicPr>
        <p:blipFill>
          <a:blip r:embed="rId3"/>
          <a:srcRect t="21650" b="21650"/>
          <a:stretch>
            <a:fillRect/>
          </a:stretch>
        </p:blipFill>
        <p:spPr>
          <a:xfrm>
            <a:off x="8111133" y="3860800"/>
            <a:ext cx="3822700" cy="1219200"/>
          </a:xfrm>
          <a:prstGeom prst="roundRect">
            <a:avLst>
              <a:gd name="adj" fmla="val 8333"/>
            </a:avLst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81000">
                <a:srgbClr val="F0F8FF"/>
              </a:gs>
              <a:gs pos="100000">
                <a:srgbClr val="F0F8FF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5432425"/>
            <a:ext cx="12192000" cy="864870"/>
          </a:xfrm>
          <a:custGeom>
            <a:avLst/>
            <a:gdLst/>
            <a:ahLst/>
            <a:cxnLst/>
            <a:rect l="l" t="t" r="r" b="b"/>
            <a:pathLst>
              <a:path w="12192000" h="864870">
                <a:moveTo>
                  <a:pt x="12192000" y="61685"/>
                </a:moveTo>
                <a:lnTo>
                  <a:pt x="12192000" y="864870"/>
                </a:lnTo>
                <a:lnTo>
                  <a:pt x="0" y="864870"/>
                </a:lnTo>
                <a:lnTo>
                  <a:pt x="0" y="65089"/>
                </a:lnTo>
                <a:lnTo>
                  <a:pt x="136525" y="45945"/>
                </a:lnTo>
                <a:lnTo>
                  <a:pt x="278130" y="29779"/>
                </a:lnTo>
                <a:lnTo>
                  <a:pt x="420370" y="17017"/>
                </a:lnTo>
                <a:lnTo>
                  <a:pt x="561975" y="8083"/>
                </a:lnTo>
                <a:lnTo>
                  <a:pt x="703580" y="2552"/>
                </a:lnTo>
                <a:lnTo>
                  <a:pt x="845185" y="0"/>
                </a:lnTo>
                <a:lnTo>
                  <a:pt x="986790" y="425"/>
                </a:lnTo>
                <a:lnTo>
                  <a:pt x="1128395" y="3829"/>
                </a:lnTo>
                <a:lnTo>
                  <a:pt x="1270635" y="10210"/>
                </a:lnTo>
                <a:lnTo>
                  <a:pt x="1412240" y="18718"/>
                </a:lnTo>
                <a:lnTo>
                  <a:pt x="1553845" y="29779"/>
                </a:lnTo>
                <a:lnTo>
                  <a:pt x="1695450" y="42967"/>
                </a:lnTo>
                <a:lnTo>
                  <a:pt x="1837055" y="58282"/>
                </a:lnTo>
                <a:lnTo>
                  <a:pt x="1978660" y="75299"/>
                </a:lnTo>
                <a:lnTo>
                  <a:pt x="2120265" y="94017"/>
                </a:lnTo>
                <a:lnTo>
                  <a:pt x="2262505" y="114437"/>
                </a:lnTo>
                <a:lnTo>
                  <a:pt x="2404110" y="136133"/>
                </a:lnTo>
                <a:lnTo>
                  <a:pt x="2545715" y="159105"/>
                </a:lnTo>
                <a:lnTo>
                  <a:pt x="2687320" y="183354"/>
                </a:lnTo>
                <a:lnTo>
                  <a:pt x="2828925" y="208454"/>
                </a:lnTo>
                <a:lnTo>
                  <a:pt x="2970530" y="233979"/>
                </a:lnTo>
                <a:lnTo>
                  <a:pt x="3112770" y="260354"/>
                </a:lnTo>
                <a:lnTo>
                  <a:pt x="3254375" y="286730"/>
                </a:lnTo>
                <a:lnTo>
                  <a:pt x="3395980" y="313957"/>
                </a:lnTo>
                <a:lnTo>
                  <a:pt x="3537585" y="340758"/>
                </a:lnTo>
                <a:lnTo>
                  <a:pt x="3679190" y="367559"/>
                </a:lnTo>
                <a:lnTo>
                  <a:pt x="3820795" y="394360"/>
                </a:lnTo>
                <a:lnTo>
                  <a:pt x="3963035" y="420736"/>
                </a:lnTo>
                <a:lnTo>
                  <a:pt x="4104640" y="446261"/>
                </a:lnTo>
                <a:lnTo>
                  <a:pt x="4246245" y="471361"/>
                </a:lnTo>
                <a:lnTo>
                  <a:pt x="4387850" y="495609"/>
                </a:lnTo>
                <a:lnTo>
                  <a:pt x="4529455" y="518582"/>
                </a:lnTo>
                <a:lnTo>
                  <a:pt x="4671060" y="540278"/>
                </a:lnTo>
                <a:lnTo>
                  <a:pt x="4813300" y="560698"/>
                </a:lnTo>
                <a:lnTo>
                  <a:pt x="4954905" y="579416"/>
                </a:lnTo>
                <a:lnTo>
                  <a:pt x="5096510" y="596433"/>
                </a:lnTo>
                <a:lnTo>
                  <a:pt x="5238115" y="611748"/>
                </a:lnTo>
                <a:lnTo>
                  <a:pt x="5379720" y="624936"/>
                </a:lnTo>
                <a:lnTo>
                  <a:pt x="5521325" y="635996"/>
                </a:lnTo>
                <a:lnTo>
                  <a:pt x="5662930" y="644505"/>
                </a:lnTo>
                <a:lnTo>
                  <a:pt x="5805170" y="650886"/>
                </a:lnTo>
                <a:lnTo>
                  <a:pt x="5946775" y="654289"/>
                </a:lnTo>
                <a:lnTo>
                  <a:pt x="6088380" y="654715"/>
                </a:lnTo>
                <a:lnTo>
                  <a:pt x="6108065" y="654289"/>
                </a:lnTo>
                <a:lnTo>
                  <a:pt x="6128385" y="654715"/>
                </a:lnTo>
                <a:lnTo>
                  <a:pt x="6269990" y="654289"/>
                </a:lnTo>
                <a:lnTo>
                  <a:pt x="6411595" y="650886"/>
                </a:lnTo>
                <a:lnTo>
                  <a:pt x="6553835" y="644505"/>
                </a:lnTo>
                <a:lnTo>
                  <a:pt x="6695440" y="635996"/>
                </a:lnTo>
                <a:lnTo>
                  <a:pt x="6837045" y="624936"/>
                </a:lnTo>
                <a:lnTo>
                  <a:pt x="6978650" y="611748"/>
                </a:lnTo>
                <a:lnTo>
                  <a:pt x="7120255" y="596433"/>
                </a:lnTo>
                <a:lnTo>
                  <a:pt x="7261860" y="579416"/>
                </a:lnTo>
                <a:lnTo>
                  <a:pt x="7403465" y="560698"/>
                </a:lnTo>
                <a:lnTo>
                  <a:pt x="7545705" y="540278"/>
                </a:lnTo>
                <a:lnTo>
                  <a:pt x="7687310" y="518582"/>
                </a:lnTo>
                <a:lnTo>
                  <a:pt x="7828915" y="495609"/>
                </a:lnTo>
                <a:lnTo>
                  <a:pt x="7970520" y="471361"/>
                </a:lnTo>
                <a:lnTo>
                  <a:pt x="8112125" y="446261"/>
                </a:lnTo>
                <a:lnTo>
                  <a:pt x="8253730" y="420736"/>
                </a:lnTo>
                <a:lnTo>
                  <a:pt x="8395970" y="394360"/>
                </a:lnTo>
                <a:lnTo>
                  <a:pt x="8537575" y="367559"/>
                </a:lnTo>
                <a:lnTo>
                  <a:pt x="8679180" y="340758"/>
                </a:lnTo>
                <a:lnTo>
                  <a:pt x="8820785" y="313957"/>
                </a:lnTo>
                <a:lnTo>
                  <a:pt x="8962390" y="286730"/>
                </a:lnTo>
                <a:lnTo>
                  <a:pt x="9103995" y="260354"/>
                </a:lnTo>
                <a:lnTo>
                  <a:pt x="9246235" y="233979"/>
                </a:lnTo>
                <a:lnTo>
                  <a:pt x="9387840" y="208454"/>
                </a:lnTo>
                <a:lnTo>
                  <a:pt x="9529445" y="183354"/>
                </a:lnTo>
                <a:lnTo>
                  <a:pt x="9671050" y="159105"/>
                </a:lnTo>
                <a:lnTo>
                  <a:pt x="9812655" y="136133"/>
                </a:lnTo>
                <a:lnTo>
                  <a:pt x="9954260" y="114437"/>
                </a:lnTo>
                <a:lnTo>
                  <a:pt x="10096500" y="94017"/>
                </a:lnTo>
                <a:lnTo>
                  <a:pt x="10238105" y="75299"/>
                </a:lnTo>
                <a:lnTo>
                  <a:pt x="10379710" y="58282"/>
                </a:lnTo>
                <a:lnTo>
                  <a:pt x="10521315" y="42967"/>
                </a:lnTo>
                <a:lnTo>
                  <a:pt x="10662920" y="29779"/>
                </a:lnTo>
                <a:lnTo>
                  <a:pt x="10804525" y="18718"/>
                </a:lnTo>
                <a:lnTo>
                  <a:pt x="10946130" y="10210"/>
                </a:lnTo>
                <a:lnTo>
                  <a:pt x="11088370" y="3829"/>
                </a:lnTo>
                <a:lnTo>
                  <a:pt x="11229975" y="425"/>
                </a:lnTo>
                <a:lnTo>
                  <a:pt x="11371580" y="0"/>
                </a:lnTo>
                <a:lnTo>
                  <a:pt x="11513185" y="2552"/>
                </a:lnTo>
                <a:lnTo>
                  <a:pt x="11654790" y="8083"/>
                </a:lnTo>
                <a:lnTo>
                  <a:pt x="11796395" y="17017"/>
                </a:lnTo>
                <a:lnTo>
                  <a:pt x="11938635" y="29779"/>
                </a:lnTo>
                <a:lnTo>
                  <a:pt x="12080240" y="45945"/>
                </a:lnTo>
                <a:lnTo>
                  <a:pt x="12192000" y="61685"/>
                </a:lnTo>
                <a:close/>
              </a:path>
            </a:pathLst>
          </a:custGeom>
          <a:gradFill flip="none" rotWithShape="1">
            <a:gsLst>
              <a:gs pos="0">
                <a:srgbClr val="F8AA5C"/>
              </a:gs>
              <a:gs pos="58000">
                <a:srgbClr val="FBCC9D"/>
              </a:gs>
              <a:gs pos="99000">
                <a:srgbClr val="FDEEDE"/>
              </a:gs>
              <a:gs pos="100000">
                <a:srgbClr val="FDEEDE"/>
              </a:gs>
            </a:gsLst>
            <a:lin ang="0" scaled="1"/>
          </a:gradFill>
        </p:spPr>
      </p:sp>
      <p:sp>
        <p:nvSpPr>
          <p:cNvPr id="5" name="Text 3"/>
          <p:cNvSpPr/>
          <p:nvPr/>
        </p:nvSpPr>
        <p:spPr>
          <a:xfrm>
            <a:off x="0" y="5432425"/>
            <a:ext cx="12192000" cy="8648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0" y="5594985"/>
            <a:ext cx="12192000" cy="1263015"/>
          </a:xfrm>
          <a:custGeom>
            <a:avLst/>
            <a:gdLst/>
            <a:ahLst/>
            <a:cxnLst/>
            <a:rect l="l" t="t" r="r" b="b"/>
            <a:pathLst>
              <a:path w="12192000" h="1263015">
                <a:moveTo>
                  <a:pt x="12192000" y="882546"/>
                </a:moveTo>
                <a:lnTo>
                  <a:pt x="12192000" y="1263015"/>
                </a:lnTo>
                <a:lnTo>
                  <a:pt x="0" y="1263015"/>
                </a:lnTo>
                <a:lnTo>
                  <a:pt x="0" y="65426"/>
                </a:lnTo>
                <a:lnTo>
                  <a:pt x="136525" y="46225"/>
                </a:lnTo>
                <a:lnTo>
                  <a:pt x="278130" y="29869"/>
                </a:lnTo>
                <a:lnTo>
                  <a:pt x="420370" y="17068"/>
                </a:lnTo>
                <a:lnTo>
                  <a:pt x="561975" y="7823"/>
                </a:lnTo>
                <a:lnTo>
                  <a:pt x="703580" y="2845"/>
                </a:lnTo>
                <a:lnTo>
                  <a:pt x="845185" y="0"/>
                </a:lnTo>
                <a:lnTo>
                  <a:pt x="986790" y="711"/>
                </a:lnTo>
                <a:lnTo>
                  <a:pt x="1128395" y="3556"/>
                </a:lnTo>
                <a:lnTo>
                  <a:pt x="1270635" y="9956"/>
                </a:lnTo>
                <a:lnTo>
                  <a:pt x="1412240" y="18490"/>
                </a:lnTo>
                <a:lnTo>
                  <a:pt x="1553845" y="29869"/>
                </a:lnTo>
                <a:lnTo>
                  <a:pt x="1695450" y="42669"/>
                </a:lnTo>
                <a:lnTo>
                  <a:pt x="1837055" y="58315"/>
                </a:lnTo>
                <a:lnTo>
                  <a:pt x="1978660" y="75383"/>
                </a:lnTo>
                <a:lnTo>
                  <a:pt x="2120265" y="93873"/>
                </a:lnTo>
                <a:lnTo>
                  <a:pt x="2262505" y="114496"/>
                </a:lnTo>
                <a:lnTo>
                  <a:pt x="2404110" y="135831"/>
                </a:lnTo>
                <a:lnTo>
                  <a:pt x="2545715" y="159299"/>
                </a:lnTo>
                <a:lnTo>
                  <a:pt x="2687320" y="183479"/>
                </a:lnTo>
                <a:lnTo>
                  <a:pt x="2828925" y="208369"/>
                </a:lnTo>
                <a:lnTo>
                  <a:pt x="2970530" y="233971"/>
                </a:lnTo>
                <a:lnTo>
                  <a:pt x="3112770" y="260283"/>
                </a:lnTo>
                <a:lnTo>
                  <a:pt x="3254375" y="286596"/>
                </a:lnTo>
                <a:lnTo>
                  <a:pt x="3395980" y="314331"/>
                </a:lnTo>
                <a:lnTo>
                  <a:pt x="3537585" y="340644"/>
                </a:lnTo>
                <a:lnTo>
                  <a:pt x="3679190" y="367668"/>
                </a:lnTo>
                <a:lnTo>
                  <a:pt x="3820795" y="394692"/>
                </a:lnTo>
                <a:lnTo>
                  <a:pt x="3963035" y="421005"/>
                </a:lnTo>
                <a:lnTo>
                  <a:pt x="4104640" y="446607"/>
                </a:lnTo>
                <a:lnTo>
                  <a:pt x="4246245" y="471497"/>
                </a:lnTo>
                <a:lnTo>
                  <a:pt x="4387850" y="495676"/>
                </a:lnTo>
                <a:lnTo>
                  <a:pt x="4529455" y="518434"/>
                </a:lnTo>
                <a:lnTo>
                  <a:pt x="4671060" y="540479"/>
                </a:lnTo>
                <a:lnTo>
                  <a:pt x="4813300" y="561103"/>
                </a:lnTo>
                <a:lnTo>
                  <a:pt x="4954905" y="579593"/>
                </a:lnTo>
                <a:lnTo>
                  <a:pt x="5096510" y="596661"/>
                </a:lnTo>
                <a:lnTo>
                  <a:pt x="5238115" y="611595"/>
                </a:lnTo>
                <a:lnTo>
                  <a:pt x="5379720" y="625107"/>
                </a:lnTo>
                <a:lnTo>
                  <a:pt x="5521325" y="636486"/>
                </a:lnTo>
                <a:lnTo>
                  <a:pt x="5662930" y="645019"/>
                </a:lnTo>
                <a:lnTo>
                  <a:pt x="5805170" y="650709"/>
                </a:lnTo>
                <a:lnTo>
                  <a:pt x="5946775" y="654265"/>
                </a:lnTo>
                <a:lnTo>
                  <a:pt x="6088380" y="654976"/>
                </a:lnTo>
                <a:lnTo>
                  <a:pt x="6108065" y="654265"/>
                </a:lnTo>
                <a:lnTo>
                  <a:pt x="6128385" y="654976"/>
                </a:lnTo>
                <a:lnTo>
                  <a:pt x="6269990" y="654265"/>
                </a:lnTo>
                <a:lnTo>
                  <a:pt x="6411595" y="650709"/>
                </a:lnTo>
                <a:lnTo>
                  <a:pt x="6553835" y="645019"/>
                </a:lnTo>
                <a:lnTo>
                  <a:pt x="6695440" y="636486"/>
                </a:lnTo>
                <a:lnTo>
                  <a:pt x="6837045" y="625107"/>
                </a:lnTo>
                <a:lnTo>
                  <a:pt x="6978650" y="611595"/>
                </a:lnTo>
                <a:lnTo>
                  <a:pt x="7120255" y="596661"/>
                </a:lnTo>
                <a:lnTo>
                  <a:pt x="7261860" y="579593"/>
                </a:lnTo>
                <a:lnTo>
                  <a:pt x="7403465" y="561103"/>
                </a:lnTo>
                <a:lnTo>
                  <a:pt x="7545705" y="540479"/>
                </a:lnTo>
                <a:lnTo>
                  <a:pt x="7687310" y="518434"/>
                </a:lnTo>
                <a:lnTo>
                  <a:pt x="7828915" y="495676"/>
                </a:lnTo>
                <a:lnTo>
                  <a:pt x="7970520" y="471497"/>
                </a:lnTo>
                <a:lnTo>
                  <a:pt x="8112125" y="446607"/>
                </a:lnTo>
                <a:lnTo>
                  <a:pt x="8253730" y="421005"/>
                </a:lnTo>
                <a:lnTo>
                  <a:pt x="8395970" y="394692"/>
                </a:lnTo>
                <a:lnTo>
                  <a:pt x="8537575" y="367668"/>
                </a:lnTo>
                <a:lnTo>
                  <a:pt x="8679180" y="340644"/>
                </a:lnTo>
                <a:lnTo>
                  <a:pt x="8820785" y="314331"/>
                </a:lnTo>
                <a:lnTo>
                  <a:pt x="8962390" y="286596"/>
                </a:lnTo>
                <a:lnTo>
                  <a:pt x="9103995" y="260283"/>
                </a:lnTo>
                <a:lnTo>
                  <a:pt x="9246235" y="233971"/>
                </a:lnTo>
                <a:lnTo>
                  <a:pt x="9387840" y="208369"/>
                </a:lnTo>
                <a:lnTo>
                  <a:pt x="9529445" y="183479"/>
                </a:lnTo>
                <a:lnTo>
                  <a:pt x="9671050" y="159299"/>
                </a:lnTo>
                <a:lnTo>
                  <a:pt x="9812655" y="135831"/>
                </a:lnTo>
                <a:lnTo>
                  <a:pt x="9954260" y="114496"/>
                </a:lnTo>
                <a:lnTo>
                  <a:pt x="10096500" y="93873"/>
                </a:lnTo>
                <a:lnTo>
                  <a:pt x="10238105" y="75383"/>
                </a:lnTo>
                <a:lnTo>
                  <a:pt x="10379710" y="58315"/>
                </a:lnTo>
                <a:lnTo>
                  <a:pt x="10521315" y="42669"/>
                </a:lnTo>
                <a:lnTo>
                  <a:pt x="10662920" y="29869"/>
                </a:lnTo>
                <a:lnTo>
                  <a:pt x="10804525" y="18490"/>
                </a:lnTo>
                <a:lnTo>
                  <a:pt x="10946130" y="9956"/>
                </a:lnTo>
                <a:lnTo>
                  <a:pt x="11088370" y="3556"/>
                </a:lnTo>
                <a:lnTo>
                  <a:pt x="11229975" y="711"/>
                </a:lnTo>
                <a:lnTo>
                  <a:pt x="11371580" y="0"/>
                </a:lnTo>
                <a:lnTo>
                  <a:pt x="11513185" y="2845"/>
                </a:lnTo>
                <a:lnTo>
                  <a:pt x="11654790" y="7823"/>
                </a:lnTo>
                <a:lnTo>
                  <a:pt x="11796395" y="17068"/>
                </a:lnTo>
                <a:lnTo>
                  <a:pt x="11938635" y="29869"/>
                </a:lnTo>
                <a:lnTo>
                  <a:pt x="12080240" y="46225"/>
                </a:lnTo>
                <a:lnTo>
                  <a:pt x="12192000" y="61871"/>
                </a:lnTo>
                <a:lnTo>
                  <a:pt x="12192000" y="882546"/>
                </a:lnTo>
                <a:close/>
              </a:path>
            </a:pathLst>
          </a:custGeom>
          <a:solidFill>
            <a:srgbClr val="056EE1"/>
          </a:solidFill>
        </p:spPr>
      </p:sp>
      <p:sp>
        <p:nvSpPr>
          <p:cNvPr id="7" name="Text 5"/>
          <p:cNvSpPr/>
          <p:nvPr/>
        </p:nvSpPr>
        <p:spPr>
          <a:xfrm>
            <a:off x="0" y="5594985"/>
            <a:ext cx="12192000" cy="12630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0" descr="https://kimi-img.moonshot.cn/pub/slides/slides_tmpl/image/25-10-09-17:19:39-d3jnsaos8jdo4os5dlu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962025"/>
            <a:ext cx="6382385" cy="610806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2725420" y="2994025"/>
            <a:ext cx="6598920" cy="180784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监控平台功能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106785" y="69373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11106785" y="75469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11106785" y="81565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4" name="Text 11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2000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43-d3jnsbos8jdo4os5dm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Web监控平台功能</a:t>
            </a:r>
            <a:endParaRPr lang="en-US" sz="1600" dirty="0"/>
          </a:p>
        </p:txBody>
      </p:sp>
      <p:pic>
        <p:nvPicPr>
          <p:cNvPr id="4" name="Image 1" descr="https://kimi-web-img.moonshot.cn/img/gd-hbimg.huaban.com/c6c321b74961068d6bc204c74dda2e4c9097934a"/>
          <p:cNvPicPr>
            <a:picLocks noChangeAspect="1"/>
          </p:cNvPicPr>
          <p:nvPr/>
        </p:nvPicPr>
        <p:blipFill>
          <a:blip r:embed="rId2"/>
          <a:srcRect l="21884" r="21884"/>
          <a:stretch>
            <a:fillRect/>
          </a:stretch>
        </p:blipFill>
        <p:spPr>
          <a:xfrm>
            <a:off x="254000" y="914400"/>
            <a:ext cx="5689600" cy="5689600"/>
          </a:xfrm>
          <a:prstGeom prst="roundRect">
            <a:avLst>
              <a:gd name="adj" fmla="val 1786"/>
            </a:avLst>
          </a:prstGeom>
        </p:spPr>
      </p:pic>
      <p:sp>
        <p:nvSpPr>
          <p:cNvPr id="5" name="Shape 1"/>
          <p:cNvSpPr/>
          <p:nvPr/>
        </p:nvSpPr>
        <p:spPr>
          <a:xfrm>
            <a:off x="6248400" y="1557734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A89DC">
              <a:alpha val="20000"/>
            </a:srgbClr>
          </a:solidFill>
        </p:spPr>
      </p:sp>
      <p:sp>
        <p:nvSpPr>
          <p:cNvPr id="6" name="Shape 2"/>
          <p:cNvSpPr/>
          <p:nvPr/>
        </p:nvSpPr>
        <p:spPr>
          <a:xfrm>
            <a:off x="6375400" y="168473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0" y="127000"/>
                </a:moveTo>
                <a:cubicBezTo>
                  <a:pt x="0" y="56907"/>
                  <a:pt x="56907" y="0"/>
                  <a:pt x="127000" y="0"/>
                </a:cubicBez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lose/>
                <a:moveTo>
                  <a:pt x="142875" y="47625"/>
                </a:moveTo>
                <a:cubicBezTo>
                  <a:pt x="142875" y="38863"/>
                  <a:pt x="135762" y="31750"/>
                  <a:pt x="127000" y="31750"/>
                </a:cubicBezTo>
                <a:cubicBezTo>
                  <a:pt x="118238" y="31750"/>
                  <a:pt x="111125" y="38863"/>
                  <a:pt x="111125" y="47625"/>
                </a:cubicBezTo>
                <a:cubicBezTo>
                  <a:pt x="111125" y="56387"/>
                  <a:pt x="118238" y="63500"/>
                  <a:pt x="127000" y="63500"/>
                </a:cubicBezTo>
                <a:cubicBezTo>
                  <a:pt x="135762" y="63500"/>
                  <a:pt x="142875" y="56387"/>
                  <a:pt x="142875" y="47625"/>
                </a:cubicBezTo>
                <a:close/>
                <a:moveTo>
                  <a:pt x="127000" y="206375"/>
                </a:moveTo>
                <a:cubicBezTo>
                  <a:pt x="144512" y="206375"/>
                  <a:pt x="158750" y="192137"/>
                  <a:pt x="158750" y="174625"/>
                </a:cubicBezTo>
                <a:cubicBezTo>
                  <a:pt x="158750" y="166588"/>
                  <a:pt x="155773" y="159196"/>
                  <a:pt x="150813" y="153640"/>
                </a:cubicBezTo>
                <a:lnTo>
                  <a:pt x="185291" y="84733"/>
                </a:lnTo>
                <a:cubicBezTo>
                  <a:pt x="188218" y="78829"/>
                  <a:pt x="185837" y="71686"/>
                  <a:pt x="179983" y="68759"/>
                </a:cubicBezTo>
                <a:cubicBezTo>
                  <a:pt x="174129" y="65832"/>
                  <a:pt x="166936" y="68213"/>
                  <a:pt x="164009" y="74067"/>
                </a:cubicBezTo>
                <a:lnTo>
                  <a:pt x="129530" y="142974"/>
                </a:lnTo>
                <a:cubicBezTo>
                  <a:pt x="128687" y="142925"/>
                  <a:pt x="127843" y="142875"/>
                  <a:pt x="127000" y="142875"/>
                </a:cubicBezTo>
                <a:cubicBezTo>
                  <a:pt x="109488" y="142875"/>
                  <a:pt x="95250" y="157113"/>
                  <a:pt x="95250" y="174625"/>
                </a:cubicBezTo>
                <a:cubicBezTo>
                  <a:pt x="95250" y="192137"/>
                  <a:pt x="109488" y="206375"/>
                  <a:pt x="127000" y="206375"/>
                </a:cubicBezTo>
                <a:close/>
                <a:moveTo>
                  <a:pt x="87313" y="71438"/>
                </a:moveTo>
                <a:cubicBezTo>
                  <a:pt x="87313" y="62676"/>
                  <a:pt x="80199" y="55563"/>
                  <a:pt x="71438" y="55563"/>
                </a:cubicBezTo>
                <a:cubicBezTo>
                  <a:pt x="62676" y="55563"/>
                  <a:pt x="55563" y="62676"/>
                  <a:pt x="55563" y="71438"/>
                </a:cubicBezTo>
                <a:cubicBezTo>
                  <a:pt x="55563" y="80199"/>
                  <a:pt x="62676" y="87313"/>
                  <a:pt x="71438" y="87313"/>
                </a:cubicBezTo>
                <a:cubicBezTo>
                  <a:pt x="80199" y="87313"/>
                  <a:pt x="87313" y="80199"/>
                  <a:pt x="87313" y="71438"/>
                </a:cubicBezTo>
                <a:close/>
                <a:moveTo>
                  <a:pt x="47625" y="142875"/>
                </a:moveTo>
                <a:cubicBezTo>
                  <a:pt x="56387" y="142875"/>
                  <a:pt x="63500" y="135762"/>
                  <a:pt x="63500" y="127000"/>
                </a:cubicBezTo>
                <a:cubicBezTo>
                  <a:pt x="63500" y="118238"/>
                  <a:pt x="56387" y="111125"/>
                  <a:pt x="47625" y="111125"/>
                </a:cubicBezTo>
                <a:cubicBezTo>
                  <a:pt x="38863" y="111125"/>
                  <a:pt x="31750" y="118238"/>
                  <a:pt x="31750" y="127000"/>
                </a:cubicBezTo>
                <a:cubicBezTo>
                  <a:pt x="31750" y="135762"/>
                  <a:pt x="38863" y="142875"/>
                  <a:pt x="47625" y="142875"/>
                </a:cubicBezTo>
                <a:close/>
                <a:moveTo>
                  <a:pt x="222250" y="127000"/>
                </a:moveTo>
                <a:cubicBezTo>
                  <a:pt x="222250" y="118238"/>
                  <a:pt x="215137" y="111125"/>
                  <a:pt x="206375" y="111125"/>
                </a:cubicBezTo>
                <a:cubicBezTo>
                  <a:pt x="197613" y="111125"/>
                  <a:pt x="190500" y="118238"/>
                  <a:pt x="190500" y="127000"/>
                </a:cubicBezTo>
                <a:cubicBezTo>
                  <a:pt x="190500" y="135762"/>
                  <a:pt x="197613" y="142875"/>
                  <a:pt x="206375" y="142875"/>
                </a:cubicBezTo>
                <a:cubicBezTo>
                  <a:pt x="215137" y="142875"/>
                  <a:pt x="222250" y="135762"/>
                  <a:pt x="222250" y="127000"/>
                </a:cubicBezTo>
                <a:close/>
              </a:path>
            </a:pathLst>
          </a:custGeom>
          <a:solidFill>
            <a:srgbClr val="4A89DC"/>
          </a:solidFill>
        </p:spPr>
      </p:sp>
      <p:sp>
        <p:nvSpPr>
          <p:cNvPr id="7" name="Text 3"/>
          <p:cNvSpPr/>
          <p:nvPr/>
        </p:nvSpPr>
        <p:spPr>
          <a:xfrm>
            <a:off x="6959600" y="1557734"/>
            <a:ext cx="3797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实时数据显示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959600" y="1913334"/>
            <a:ext cx="3771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卡片式展示，ECharts曲线图支持多粒度切换。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248400" y="3454202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81B0E9">
              <a:alpha val="20000"/>
            </a:srgbClr>
          </a:solidFill>
        </p:spPr>
      </p:sp>
      <p:sp>
        <p:nvSpPr>
          <p:cNvPr id="10" name="Shape 6"/>
          <p:cNvSpPr/>
          <p:nvPr/>
        </p:nvSpPr>
        <p:spPr>
          <a:xfrm>
            <a:off x="6359525" y="3581202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42875" y="31750"/>
                </a:moveTo>
                <a:cubicBezTo>
                  <a:pt x="195461" y="31750"/>
                  <a:pt x="238125" y="74414"/>
                  <a:pt x="238125" y="127000"/>
                </a:cubicBezTo>
                <a:cubicBezTo>
                  <a:pt x="238125" y="179586"/>
                  <a:pt x="195461" y="222250"/>
                  <a:pt x="142875" y="222250"/>
                </a:cubicBezTo>
                <a:cubicBezTo>
                  <a:pt x="110530" y="222250"/>
                  <a:pt x="81905" y="206127"/>
                  <a:pt x="64691" y="181421"/>
                </a:cubicBezTo>
                <a:cubicBezTo>
                  <a:pt x="59680" y="174228"/>
                  <a:pt x="49758" y="172492"/>
                  <a:pt x="42565" y="177502"/>
                </a:cubicBezTo>
                <a:cubicBezTo>
                  <a:pt x="35371" y="182513"/>
                  <a:pt x="33635" y="192435"/>
                  <a:pt x="38646" y="199628"/>
                </a:cubicBezTo>
                <a:cubicBezTo>
                  <a:pt x="61565" y="232470"/>
                  <a:pt x="99715" y="254000"/>
                  <a:pt x="142875" y="254000"/>
                </a:cubicBezTo>
                <a:cubicBezTo>
                  <a:pt x="213023" y="254000"/>
                  <a:pt x="269875" y="197148"/>
                  <a:pt x="269875" y="127000"/>
                </a:cubicBezTo>
                <a:cubicBezTo>
                  <a:pt x="269875" y="56852"/>
                  <a:pt x="213023" y="0"/>
                  <a:pt x="142875" y="0"/>
                </a:cubicBezTo>
                <a:cubicBezTo>
                  <a:pt x="100360" y="0"/>
                  <a:pt x="62756" y="20886"/>
                  <a:pt x="39688" y="52933"/>
                </a:cubicBezTo>
                <a:lnTo>
                  <a:pt x="39688" y="39688"/>
                </a:lnTo>
                <a:cubicBezTo>
                  <a:pt x="39688" y="30907"/>
                  <a:pt x="32593" y="23812"/>
                  <a:pt x="23812" y="23812"/>
                </a:cubicBezTo>
                <a:cubicBezTo>
                  <a:pt x="15032" y="23812"/>
                  <a:pt x="7938" y="30907"/>
                  <a:pt x="7938" y="39688"/>
                </a:cubicBezTo>
                <a:lnTo>
                  <a:pt x="7938" y="95250"/>
                </a:lnTo>
                <a:cubicBezTo>
                  <a:pt x="7938" y="104031"/>
                  <a:pt x="15032" y="111125"/>
                  <a:pt x="23812" y="111125"/>
                </a:cubicBezTo>
                <a:lnTo>
                  <a:pt x="36016" y="111125"/>
                </a:lnTo>
                <a:cubicBezTo>
                  <a:pt x="36264" y="111125"/>
                  <a:pt x="36513" y="111125"/>
                  <a:pt x="36761" y="111125"/>
                </a:cubicBezTo>
                <a:lnTo>
                  <a:pt x="79425" y="111125"/>
                </a:lnTo>
                <a:cubicBezTo>
                  <a:pt x="88205" y="111125"/>
                  <a:pt x="95300" y="104031"/>
                  <a:pt x="95300" y="95250"/>
                </a:cubicBezTo>
                <a:cubicBezTo>
                  <a:pt x="95300" y="86469"/>
                  <a:pt x="88205" y="79375"/>
                  <a:pt x="79425" y="79375"/>
                </a:cubicBezTo>
                <a:lnTo>
                  <a:pt x="60424" y="79375"/>
                </a:lnTo>
                <a:cubicBezTo>
                  <a:pt x="76845" y="50899"/>
                  <a:pt x="107652" y="31750"/>
                  <a:pt x="142875" y="31750"/>
                </a:cubicBezTo>
                <a:close/>
                <a:moveTo>
                  <a:pt x="154781" y="75406"/>
                </a:moveTo>
                <a:cubicBezTo>
                  <a:pt x="154781" y="68808"/>
                  <a:pt x="149473" y="63500"/>
                  <a:pt x="142875" y="63500"/>
                </a:cubicBezTo>
                <a:cubicBezTo>
                  <a:pt x="136277" y="63500"/>
                  <a:pt x="130969" y="68808"/>
                  <a:pt x="130969" y="75406"/>
                </a:cubicBezTo>
                <a:lnTo>
                  <a:pt x="130969" y="127000"/>
                </a:lnTo>
                <a:cubicBezTo>
                  <a:pt x="130969" y="130175"/>
                  <a:pt x="132209" y="133201"/>
                  <a:pt x="134441" y="135434"/>
                </a:cubicBezTo>
                <a:lnTo>
                  <a:pt x="170160" y="171152"/>
                </a:lnTo>
                <a:cubicBezTo>
                  <a:pt x="174823" y="175816"/>
                  <a:pt x="182364" y="175816"/>
                  <a:pt x="186978" y="171152"/>
                </a:cubicBezTo>
                <a:cubicBezTo>
                  <a:pt x="191591" y="166489"/>
                  <a:pt x="191641" y="158948"/>
                  <a:pt x="186978" y="154335"/>
                </a:cubicBezTo>
                <a:lnTo>
                  <a:pt x="154732" y="122089"/>
                </a:lnTo>
                <a:lnTo>
                  <a:pt x="154732" y="75406"/>
                </a:lnTo>
                <a:close/>
              </a:path>
            </a:pathLst>
          </a:custGeom>
          <a:solidFill>
            <a:srgbClr val="81B0E9"/>
          </a:solidFill>
        </p:spPr>
      </p:sp>
      <p:sp>
        <p:nvSpPr>
          <p:cNvPr id="11" name="Text 7"/>
          <p:cNvSpPr/>
          <p:nvPr/>
        </p:nvSpPr>
        <p:spPr>
          <a:xfrm>
            <a:off x="6959600" y="3454202"/>
            <a:ext cx="2781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历史数据查询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6959600" y="3809802"/>
            <a:ext cx="2755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提供时间段筛选与CSV导出功能。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248400" y="5350669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2E70CD">
              <a:alpha val="20000"/>
            </a:srgbClr>
          </a:solidFill>
        </p:spPr>
      </p:sp>
      <p:sp>
        <p:nvSpPr>
          <p:cNvPr id="14" name="Shape 10"/>
          <p:cNvSpPr/>
          <p:nvPr/>
        </p:nvSpPr>
        <p:spPr>
          <a:xfrm>
            <a:off x="6391275" y="5477669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11125" y="0"/>
                </a:moveTo>
                <a:cubicBezTo>
                  <a:pt x="102344" y="0"/>
                  <a:pt x="95250" y="7094"/>
                  <a:pt x="95250" y="15875"/>
                </a:cubicBezTo>
                <a:lnTo>
                  <a:pt x="95250" y="17463"/>
                </a:lnTo>
                <a:cubicBezTo>
                  <a:pt x="59035" y="24805"/>
                  <a:pt x="31750" y="56852"/>
                  <a:pt x="31750" y="95250"/>
                </a:cubicBezTo>
                <a:lnTo>
                  <a:pt x="31750" y="106015"/>
                </a:lnTo>
                <a:cubicBezTo>
                  <a:pt x="31750" y="129877"/>
                  <a:pt x="23614" y="153045"/>
                  <a:pt x="8731" y="171698"/>
                </a:cubicBezTo>
                <a:lnTo>
                  <a:pt x="3870" y="177750"/>
                </a:lnTo>
                <a:cubicBezTo>
                  <a:pt x="1339" y="180876"/>
                  <a:pt x="0" y="184745"/>
                  <a:pt x="0" y="188764"/>
                </a:cubicBezTo>
                <a:cubicBezTo>
                  <a:pt x="0" y="198487"/>
                  <a:pt x="7888" y="206375"/>
                  <a:pt x="17611" y="206375"/>
                </a:cubicBezTo>
                <a:lnTo>
                  <a:pt x="204589" y="206375"/>
                </a:lnTo>
                <a:cubicBezTo>
                  <a:pt x="214313" y="206375"/>
                  <a:pt x="222200" y="198487"/>
                  <a:pt x="222200" y="188764"/>
                </a:cubicBezTo>
                <a:cubicBezTo>
                  <a:pt x="222200" y="184745"/>
                  <a:pt x="220861" y="180876"/>
                  <a:pt x="218331" y="177750"/>
                </a:cubicBezTo>
                <a:lnTo>
                  <a:pt x="213469" y="171698"/>
                </a:lnTo>
                <a:cubicBezTo>
                  <a:pt x="198636" y="153045"/>
                  <a:pt x="190500" y="129877"/>
                  <a:pt x="190500" y="106015"/>
                </a:cubicBezTo>
                <a:lnTo>
                  <a:pt x="190500" y="95250"/>
                </a:lnTo>
                <a:cubicBezTo>
                  <a:pt x="190500" y="56852"/>
                  <a:pt x="163215" y="24805"/>
                  <a:pt x="127000" y="17462"/>
                </a:cubicBezTo>
                <a:lnTo>
                  <a:pt x="127000" y="15875"/>
                </a:lnTo>
                <a:cubicBezTo>
                  <a:pt x="127000" y="7094"/>
                  <a:pt x="119906" y="0"/>
                  <a:pt x="111125" y="0"/>
                </a:cubicBezTo>
                <a:close/>
                <a:moveTo>
                  <a:pt x="80367" y="230188"/>
                </a:moveTo>
                <a:cubicBezTo>
                  <a:pt x="83889" y="243880"/>
                  <a:pt x="96341" y="254000"/>
                  <a:pt x="111125" y="254000"/>
                </a:cubicBezTo>
                <a:cubicBezTo>
                  <a:pt x="125909" y="254000"/>
                  <a:pt x="138361" y="243880"/>
                  <a:pt x="141883" y="230188"/>
                </a:cubicBezTo>
                <a:lnTo>
                  <a:pt x="80367" y="230188"/>
                </a:lnTo>
                <a:close/>
              </a:path>
            </a:pathLst>
          </a:custGeom>
          <a:solidFill>
            <a:srgbClr val="2E70CD"/>
          </a:solidFill>
        </p:spPr>
      </p:sp>
      <p:sp>
        <p:nvSpPr>
          <p:cNvPr id="15" name="Text 11"/>
          <p:cNvSpPr/>
          <p:nvPr/>
        </p:nvSpPr>
        <p:spPr>
          <a:xfrm>
            <a:off x="6959600" y="5350669"/>
            <a:ext cx="3670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智能预警系统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959600" y="5706269"/>
            <a:ext cx="3644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用户可设阈值，支持弹窗、邮件、短信通知。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81000">
                <a:srgbClr val="F0F8FF"/>
              </a:gs>
              <a:gs pos="100000">
                <a:srgbClr val="F0F8FF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5432425"/>
            <a:ext cx="12192000" cy="864870"/>
          </a:xfrm>
          <a:custGeom>
            <a:avLst/>
            <a:gdLst/>
            <a:ahLst/>
            <a:cxnLst/>
            <a:rect l="l" t="t" r="r" b="b"/>
            <a:pathLst>
              <a:path w="12192000" h="864870">
                <a:moveTo>
                  <a:pt x="12192000" y="61685"/>
                </a:moveTo>
                <a:lnTo>
                  <a:pt x="12192000" y="864870"/>
                </a:lnTo>
                <a:lnTo>
                  <a:pt x="0" y="864870"/>
                </a:lnTo>
                <a:lnTo>
                  <a:pt x="0" y="65089"/>
                </a:lnTo>
                <a:lnTo>
                  <a:pt x="136525" y="45945"/>
                </a:lnTo>
                <a:lnTo>
                  <a:pt x="278130" y="29779"/>
                </a:lnTo>
                <a:lnTo>
                  <a:pt x="420370" y="17017"/>
                </a:lnTo>
                <a:lnTo>
                  <a:pt x="561975" y="8083"/>
                </a:lnTo>
                <a:lnTo>
                  <a:pt x="703580" y="2552"/>
                </a:lnTo>
                <a:lnTo>
                  <a:pt x="845185" y="0"/>
                </a:lnTo>
                <a:lnTo>
                  <a:pt x="986790" y="425"/>
                </a:lnTo>
                <a:lnTo>
                  <a:pt x="1128395" y="3829"/>
                </a:lnTo>
                <a:lnTo>
                  <a:pt x="1270635" y="10210"/>
                </a:lnTo>
                <a:lnTo>
                  <a:pt x="1412240" y="18718"/>
                </a:lnTo>
                <a:lnTo>
                  <a:pt x="1553845" y="29779"/>
                </a:lnTo>
                <a:lnTo>
                  <a:pt x="1695450" y="42967"/>
                </a:lnTo>
                <a:lnTo>
                  <a:pt x="1837055" y="58282"/>
                </a:lnTo>
                <a:lnTo>
                  <a:pt x="1978660" y="75299"/>
                </a:lnTo>
                <a:lnTo>
                  <a:pt x="2120265" y="94017"/>
                </a:lnTo>
                <a:lnTo>
                  <a:pt x="2262505" y="114437"/>
                </a:lnTo>
                <a:lnTo>
                  <a:pt x="2404110" y="136133"/>
                </a:lnTo>
                <a:lnTo>
                  <a:pt x="2545715" y="159105"/>
                </a:lnTo>
                <a:lnTo>
                  <a:pt x="2687320" y="183354"/>
                </a:lnTo>
                <a:lnTo>
                  <a:pt x="2828925" y="208454"/>
                </a:lnTo>
                <a:lnTo>
                  <a:pt x="2970530" y="233979"/>
                </a:lnTo>
                <a:lnTo>
                  <a:pt x="3112770" y="260354"/>
                </a:lnTo>
                <a:lnTo>
                  <a:pt x="3254375" y="286730"/>
                </a:lnTo>
                <a:lnTo>
                  <a:pt x="3395980" y="313957"/>
                </a:lnTo>
                <a:lnTo>
                  <a:pt x="3537585" y="340758"/>
                </a:lnTo>
                <a:lnTo>
                  <a:pt x="3679190" y="367559"/>
                </a:lnTo>
                <a:lnTo>
                  <a:pt x="3820795" y="394360"/>
                </a:lnTo>
                <a:lnTo>
                  <a:pt x="3963035" y="420736"/>
                </a:lnTo>
                <a:lnTo>
                  <a:pt x="4104640" y="446261"/>
                </a:lnTo>
                <a:lnTo>
                  <a:pt x="4246245" y="471361"/>
                </a:lnTo>
                <a:lnTo>
                  <a:pt x="4387850" y="495609"/>
                </a:lnTo>
                <a:lnTo>
                  <a:pt x="4529455" y="518582"/>
                </a:lnTo>
                <a:lnTo>
                  <a:pt x="4671060" y="540278"/>
                </a:lnTo>
                <a:lnTo>
                  <a:pt x="4813300" y="560698"/>
                </a:lnTo>
                <a:lnTo>
                  <a:pt x="4954905" y="579416"/>
                </a:lnTo>
                <a:lnTo>
                  <a:pt x="5096510" y="596433"/>
                </a:lnTo>
                <a:lnTo>
                  <a:pt x="5238115" y="611748"/>
                </a:lnTo>
                <a:lnTo>
                  <a:pt x="5379720" y="624936"/>
                </a:lnTo>
                <a:lnTo>
                  <a:pt x="5521325" y="635996"/>
                </a:lnTo>
                <a:lnTo>
                  <a:pt x="5662930" y="644505"/>
                </a:lnTo>
                <a:lnTo>
                  <a:pt x="5805170" y="650886"/>
                </a:lnTo>
                <a:lnTo>
                  <a:pt x="5946775" y="654289"/>
                </a:lnTo>
                <a:lnTo>
                  <a:pt x="6088380" y="654715"/>
                </a:lnTo>
                <a:lnTo>
                  <a:pt x="6108065" y="654289"/>
                </a:lnTo>
                <a:lnTo>
                  <a:pt x="6128385" y="654715"/>
                </a:lnTo>
                <a:lnTo>
                  <a:pt x="6269990" y="654289"/>
                </a:lnTo>
                <a:lnTo>
                  <a:pt x="6411595" y="650886"/>
                </a:lnTo>
                <a:lnTo>
                  <a:pt x="6553835" y="644505"/>
                </a:lnTo>
                <a:lnTo>
                  <a:pt x="6695440" y="635996"/>
                </a:lnTo>
                <a:lnTo>
                  <a:pt x="6837045" y="624936"/>
                </a:lnTo>
                <a:lnTo>
                  <a:pt x="6978650" y="611748"/>
                </a:lnTo>
                <a:lnTo>
                  <a:pt x="7120255" y="596433"/>
                </a:lnTo>
                <a:lnTo>
                  <a:pt x="7261860" y="579416"/>
                </a:lnTo>
                <a:lnTo>
                  <a:pt x="7403465" y="560698"/>
                </a:lnTo>
                <a:lnTo>
                  <a:pt x="7545705" y="540278"/>
                </a:lnTo>
                <a:lnTo>
                  <a:pt x="7687310" y="518582"/>
                </a:lnTo>
                <a:lnTo>
                  <a:pt x="7828915" y="495609"/>
                </a:lnTo>
                <a:lnTo>
                  <a:pt x="7970520" y="471361"/>
                </a:lnTo>
                <a:lnTo>
                  <a:pt x="8112125" y="446261"/>
                </a:lnTo>
                <a:lnTo>
                  <a:pt x="8253730" y="420736"/>
                </a:lnTo>
                <a:lnTo>
                  <a:pt x="8395970" y="394360"/>
                </a:lnTo>
                <a:lnTo>
                  <a:pt x="8537575" y="367559"/>
                </a:lnTo>
                <a:lnTo>
                  <a:pt x="8679180" y="340758"/>
                </a:lnTo>
                <a:lnTo>
                  <a:pt x="8820785" y="313957"/>
                </a:lnTo>
                <a:lnTo>
                  <a:pt x="8962390" y="286730"/>
                </a:lnTo>
                <a:lnTo>
                  <a:pt x="9103995" y="260354"/>
                </a:lnTo>
                <a:lnTo>
                  <a:pt x="9246235" y="233979"/>
                </a:lnTo>
                <a:lnTo>
                  <a:pt x="9387840" y="208454"/>
                </a:lnTo>
                <a:lnTo>
                  <a:pt x="9529445" y="183354"/>
                </a:lnTo>
                <a:lnTo>
                  <a:pt x="9671050" y="159105"/>
                </a:lnTo>
                <a:lnTo>
                  <a:pt x="9812655" y="136133"/>
                </a:lnTo>
                <a:lnTo>
                  <a:pt x="9954260" y="114437"/>
                </a:lnTo>
                <a:lnTo>
                  <a:pt x="10096500" y="94017"/>
                </a:lnTo>
                <a:lnTo>
                  <a:pt x="10238105" y="75299"/>
                </a:lnTo>
                <a:lnTo>
                  <a:pt x="10379710" y="58282"/>
                </a:lnTo>
                <a:lnTo>
                  <a:pt x="10521315" y="42967"/>
                </a:lnTo>
                <a:lnTo>
                  <a:pt x="10662920" y="29779"/>
                </a:lnTo>
                <a:lnTo>
                  <a:pt x="10804525" y="18718"/>
                </a:lnTo>
                <a:lnTo>
                  <a:pt x="10946130" y="10210"/>
                </a:lnTo>
                <a:lnTo>
                  <a:pt x="11088370" y="3829"/>
                </a:lnTo>
                <a:lnTo>
                  <a:pt x="11229975" y="425"/>
                </a:lnTo>
                <a:lnTo>
                  <a:pt x="11371580" y="0"/>
                </a:lnTo>
                <a:lnTo>
                  <a:pt x="11513185" y="2552"/>
                </a:lnTo>
                <a:lnTo>
                  <a:pt x="11654790" y="8083"/>
                </a:lnTo>
                <a:lnTo>
                  <a:pt x="11796395" y="17017"/>
                </a:lnTo>
                <a:lnTo>
                  <a:pt x="11938635" y="29779"/>
                </a:lnTo>
                <a:lnTo>
                  <a:pt x="12080240" y="45945"/>
                </a:lnTo>
                <a:lnTo>
                  <a:pt x="12192000" y="61685"/>
                </a:lnTo>
                <a:close/>
              </a:path>
            </a:pathLst>
          </a:custGeom>
          <a:gradFill flip="none" rotWithShape="1">
            <a:gsLst>
              <a:gs pos="0">
                <a:srgbClr val="F8AA5C"/>
              </a:gs>
              <a:gs pos="58000">
                <a:srgbClr val="FBCC9D"/>
              </a:gs>
              <a:gs pos="99000">
                <a:srgbClr val="FDEEDE"/>
              </a:gs>
              <a:gs pos="100000">
                <a:srgbClr val="FDEEDE"/>
              </a:gs>
            </a:gsLst>
            <a:lin ang="0" scaled="1"/>
          </a:gradFill>
        </p:spPr>
      </p:sp>
      <p:sp>
        <p:nvSpPr>
          <p:cNvPr id="5" name="Text 3"/>
          <p:cNvSpPr/>
          <p:nvPr/>
        </p:nvSpPr>
        <p:spPr>
          <a:xfrm>
            <a:off x="0" y="5432425"/>
            <a:ext cx="12192000" cy="8648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0" y="5594985"/>
            <a:ext cx="12192000" cy="1263015"/>
          </a:xfrm>
          <a:custGeom>
            <a:avLst/>
            <a:gdLst/>
            <a:ahLst/>
            <a:cxnLst/>
            <a:rect l="l" t="t" r="r" b="b"/>
            <a:pathLst>
              <a:path w="12192000" h="1263015">
                <a:moveTo>
                  <a:pt x="12192000" y="882546"/>
                </a:moveTo>
                <a:lnTo>
                  <a:pt x="12192000" y="1263015"/>
                </a:lnTo>
                <a:lnTo>
                  <a:pt x="0" y="1263015"/>
                </a:lnTo>
                <a:lnTo>
                  <a:pt x="0" y="65426"/>
                </a:lnTo>
                <a:lnTo>
                  <a:pt x="136525" y="46225"/>
                </a:lnTo>
                <a:lnTo>
                  <a:pt x="278130" y="29869"/>
                </a:lnTo>
                <a:lnTo>
                  <a:pt x="420370" y="17068"/>
                </a:lnTo>
                <a:lnTo>
                  <a:pt x="561975" y="7823"/>
                </a:lnTo>
                <a:lnTo>
                  <a:pt x="703580" y="2845"/>
                </a:lnTo>
                <a:lnTo>
                  <a:pt x="845185" y="0"/>
                </a:lnTo>
                <a:lnTo>
                  <a:pt x="986790" y="711"/>
                </a:lnTo>
                <a:lnTo>
                  <a:pt x="1128395" y="3556"/>
                </a:lnTo>
                <a:lnTo>
                  <a:pt x="1270635" y="9956"/>
                </a:lnTo>
                <a:lnTo>
                  <a:pt x="1412240" y="18490"/>
                </a:lnTo>
                <a:lnTo>
                  <a:pt x="1553845" y="29869"/>
                </a:lnTo>
                <a:lnTo>
                  <a:pt x="1695450" y="42669"/>
                </a:lnTo>
                <a:lnTo>
                  <a:pt x="1837055" y="58315"/>
                </a:lnTo>
                <a:lnTo>
                  <a:pt x="1978660" y="75383"/>
                </a:lnTo>
                <a:lnTo>
                  <a:pt x="2120265" y="93873"/>
                </a:lnTo>
                <a:lnTo>
                  <a:pt x="2262505" y="114496"/>
                </a:lnTo>
                <a:lnTo>
                  <a:pt x="2404110" y="135831"/>
                </a:lnTo>
                <a:lnTo>
                  <a:pt x="2545715" y="159299"/>
                </a:lnTo>
                <a:lnTo>
                  <a:pt x="2687320" y="183479"/>
                </a:lnTo>
                <a:lnTo>
                  <a:pt x="2828925" y="208369"/>
                </a:lnTo>
                <a:lnTo>
                  <a:pt x="2970530" y="233971"/>
                </a:lnTo>
                <a:lnTo>
                  <a:pt x="3112770" y="260283"/>
                </a:lnTo>
                <a:lnTo>
                  <a:pt x="3254375" y="286596"/>
                </a:lnTo>
                <a:lnTo>
                  <a:pt x="3395980" y="314331"/>
                </a:lnTo>
                <a:lnTo>
                  <a:pt x="3537585" y="340644"/>
                </a:lnTo>
                <a:lnTo>
                  <a:pt x="3679190" y="367668"/>
                </a:lnTo>
                <a:lnTo>
                  <a:pt x="3820795" y="394692"/>
                </a:lnTo>
                <a:lnTo>
                  <a:pt x="3963035" y="421005"/>
                </a:lnTo>
                <a:lnTo>
                  <a:pt x="4104640" y="446607"/>
                </a:lnTo>
                <a:lnTo>
                  <a:pt x="4246245" y="471497"/>
                </a:lnTo>
                <a:lnTo>
                  <a:pt x="4387850" y="495676"/>
                </a:lnTo>
                <a:lnTo>
                  <a:pt x="4529455" y="518434"/>
                </a:lnTo>
                <a:lnTo>
                  <a:pt x="4671060" y="540479"/>
                </a:lnTo>
                <a:lnTo>
                  <a:pt x="4813300" y="561103"/>
                </a:lnTo>
                <a:lnTo>
                  <a:pt x="4954905" y="579593"/>
                </a:lnTo>
                <a:lnTo>
                  <a:pt x="5096510" y="596661"/>
                </a:lnTo>
                <a:lnTo>
                  <a:pt x="5238115" y="611595"/>
                </a:lnTo>
                <a:lnTo>
                  <a:pt x="5379720" y="625107"/>
                </a:lnTo>
                <a:lnTo>
                  <a:pt x="5521325" y="636486"/>
                </a:lnTo>
                <a:lnTo>
                  <a:pt x="5662930" y="645019"/>
                </a:lnTo>
                <a:lnTo>
                  <a:pt x="5805170" y="650709"/>
                </a:lnTo>
                <a:lnTo>
                  <a:pt x="5946775" y="654265"/>
                </a:lnTo>
                <a:lnTo>
                  <a:pt x="6088380" y="654976"/>
                </a:lnTo>
                <a:lnTo>
                  <a:pt x="6108065" y="654265"/>
                </a:lnTo>
                <a:lnTo>
                  <a:pt x="6128385" y="654976"/>
                </a:lnTo>
                <a:lnTo>
                  <a:pt x="6269990" y="654265"/>
                </a:lnTo>
                <a:lnTo>
                  <a:pt x="6411595" y="650709"/>
                </a:lnTo>
                <a:lnTo>
                  <a:pt x="6553835" y="645019"/>
                </a:lnTo>
                <a:lnTo>
                  <a:pt x="6695440" y="636486"/>
                </a:lnTo>
                <a:lnTo>
                  <a:pt x="6837045" y="625107"/>
                </a:lnTo>
                <a:lnTo>
                  <a:pt x="6978650" y="611595"/>
                </a:lnTo>
                <a:lnTo>
                  <a:pt x="7120255" y="596661"/>
                </a:lnTo>
                <a:lnTo>
                  <a:pt x="7261860" y="579593"/>
                </a:lnTo>
                <a:lnTo>
                  <a:pt x="7403465" y="561103"/>
                </a:lnTo>
                <a:lnTo>
                  <a:pt x="7545705" y="540479"/>
                </a:lnTo>
                <a:lnTo>
                  <a:pt x="7687310" y="518434"/>
                </a:lnTo>
                <a:lnTo>
                  <a:pt x="7828915" y="495676"/>
                </a:lnTo>
                <a:lnTo>
                  <a:pt x="7970520" y="471497"/>
                </a:lnTo>
                <a:lnTo>
                  <a:pt x="8112125" y="446607"/>
                </a:lnTo>
                <a:lnTo>
                  <a:pt x="8253730" y="421005"/>
                </a:lnTo>
                <a:lnTo>
                  <a:pt x="8395970" y="394692"/>
                </a:lnTo>
                <a:lnTo>
                  <a:pt x="8537575" y="367668"/>
                </a:lnTo>
                <a:lnTo>
                  <a:pt x="8679180" y="340644"/>
                </a:lnTo>
                <a:lnTo>
                  <a:pt x="8820785" y="314331"/>
                </a:lnTo>
                <a:lnTo>
                  <a:pt x="8962390" y="286596"/>
                </a:lnTo>
                <a:lnTo>
                  <a:pt x="9103995" y="260283"/>
                </a:lnTo>
                <a:lnTo>
                  <a:pt x="9246235" y="233971"/>
                </a:lnTo>
                <a:lnTo>
                  <a:pt x="9387840" y="208369"/>
                </a:lnTo>
                <a:lnTo>
                  <a:pt x="9529445" y="183479"/>
                </a:lnTo>
                <a:lnTo>
                  <a:pt x="9671050" y="159299"/>
                </a:lnTo>
                <a:lnTo>
                  <a:pt x="9812655" y="135831"/>
                </a:lnTo>
                <a:lnTo>
                  <a:pt x="9954260" y="114496"/>
                </a:lnTo>
                <a:lnTo>
                  <a:pt x="10096500" y="93873"/>
                </a:lnTo>
                <a:lnTo>
                  <a:pt x="10238105" y="75383"/>
                </a:lnTo>
                <a:lnTo>
                  <a:pt x="10379710" y="58315"/>
                </a:lnTo>
                <a:lnTo>
                  <a:pt x="10521315" y="42669"/>
                </a:lnTo>
                <a:lnTo>
                  <a:pt x="10662920" y="29869"/>
                </a:lnTo>
                <a:lnTo>
                  <a:pt x="10804525" y="18490"/>
                </a:lnTo>
                <a:lnTo>
                  <a:pt x="10946130" y="9956"/>
                </a:lnTo>
                <a:lnTo>
                  <a:pt x="11088370" y="3556"/>
                </a:lnTo>
                <a:lnTo>
                  <a:pt x="11229975" y="711"/>
                </a:lnTo>
                <a:lnTo>
                  <a:pt x="11371580" y="0"/>
                </a:lnTo>
                <a:lnTo>
                  <a:pt x="11513185" y="2845"/>
                </a:lnTo>
                <a:lnTo>
                  <a:pt x="11654790" y="7823"/>
                </a:lnTo>
                <a:lnTo>
                  <a:pt x="11796395" y="17068"/>
                </a:lnTo>
                <a:lnTo>
                  <a:pt x="11938635" y="29869"/>
                </a:lnTo>
                <a:lnTo>
                  <a:pt x="12080240" y="46225"/>
                </a:lnTo>
                <a:lnTo>
                  <a:pt x="12192000" y="61871"/>
                </a:lnTo>
                <a:lnTo>
                  <a:pt x="12192000" y="882546"/>
                </a:lnTo>
                <a:close/>
              </a:path>
            </a:pathLst>
          </a:custGeom>
          <a:solidFill>
            <a:srgbClr val="056EE1"/>
          </a:solidFill>
        </p:spPr>
      </p:sp>
      <p:sp>
        <p:nvSpPr>
          <p:cNvPr id="7" name="Text 5"/>
          <p:cNvSpPr/>
          <p:nvPr/>
        </p:nvSpPr>
        <p:spPr>
          <a:xfrm>
            <a:off x="0" y="5594985"/>
            <a:ext cx="12192000" cy="12630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0" descr="https://kimi-img.moonshot.cn/pub/slides/slides_tmpl/image/25-10-09-17:19:39-d3jnsaos8jdo4os5dlu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962025"/>
            <a:ext cx="6382385" cy="610806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2725420" y="2994025"/>
            <a:ext cx="6598920" cy="180784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难点与创新点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106785" y="69373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11106785" y="75469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11106785" y="81565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4" name="Text 11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2000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81000">
                <a:srgbClr val="F0F8FF"/>
              </a:gs>
              <a:gs pos="100000">
                <a:srgbClr val="F0F8FF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699895" y="2041906"/>
            <a:ext cx="2643505" cy="2643505"/>
          </a:xfrm>
          <a:prstGeom prst="ellipse">
            <a:avLst/>
          </a:prstGeom>
          <a:gradFill flip="none" rotWithShape="1">
            <a:gsLst>
              <a:gs pos="0">
                <a:srgbClr val="C8E2FE"/>
              </a:gs>
              <a:gs pos="30000">
                <a:srgbClr val="C8E2FE">
                  <a:alpha val="0"/>
                </a:srgbClr>
              </a:gs>
              <a:gs pos="100000">
                <a:srgbClr val="C8E2FE">
                  <a:alpha val="0"/>
                </a:srgbClr>
              </a:gs>
            </a:gsLst>
            <a:lin ang="5400000" scaled="1"/>
          </a:gradFill>
        </p:spPr>
      </p:sp>
      <p:sp>
        <p:nvSpPr>
          <p:cNvPr id="5" name="Text 3"/>
          <p:cNvSpPr/>
          <p:nvPr/>
        </p:nvSpPr>
        <p:spPr>
          <a:xfrm>
            <a:off x="1699895" y="2041906"/>
            <a:ext cx="2643505" cy="26435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0" y="5624503"/>
            <a:ext cx="7802117" cy="998185"/>
          </a:xfrm>
          <a:custGeom>
            <a:avLst/>
            <a:gdLst/>
            <a:ahLst/>
            <a:cxnLst/>
            <a:rect l="l" t="t" r="r" b="b"/>
            <a:pathLst>
              <a:path w="7802117" h="998185">
                <a:moveTo>
                  <a:pt x="7802117" y="998185"/>
                </a:moveTo>
                <a:lnTo>
                  <a:pt x="0" y="998185"/>
                </a:lnTo>
                <a:lnTo>
                  <a:pt x="0" y="323839"/>
                </a:lnTo>
                <a:lnTo>
                  <a:pt x="52704" y="306059"/>
                </a:lnTo>
                <a:lnTo>
                  <a:pt x="281935" y="240022"/>
                </a:lnTo>
                <a:lnTo>
                  <a:pt x="511167" y="182874"/>
                </a:lnTo>
                <a:lnTo>
                  <a:pt x="740398" y="133980"/>
                </a:lnTo>
                <a:lnTo>
                  <a:pt x="968994" y="93342"/>
                </a:lnTo>
                <a:lnTo>
                  <a:pt x="1198225" y="60323"/>
                </a:lnTo>
                <a:lnTo>
                  <a:pt x="1427457" y="34924"/>
                </a:lnTo>
                <a:lnTo>
                  <a:pt x="1656688" y="16509"/>
                </a:lnTo>
                <a:lnTo>
                  <a:pt x="1885919" y="5080"/>
                </a:lnTo>
                <a:lnTo>
                  <a:pt x="2115150" y="0"/>
                </a:lnTo>
                <a:lnTo>
                  <a:pt x="2344382" y="1270"/>
                </a:lnTo>
                <a:lnTo>
                  <a:pt x="2573613" y="8255"/>
                </a:lnTo>
                <a:lnTo>
                  <a:pt x="2802844" y="20319"/>
                </a:lnTo>
                <a:lnTo>
                  <a:pt x="3032075" y="38099"/>
                </a:lnTo>
                <a:lnTo>
                  <a:pt x="3261306" y="60323"/>
                </a:lnTo>
                <a:lnTo>
                  <a:pt x="3490538" y="86992"/>
                </a:lnTo>
                <a:lnTo>
                  <a:pt x="3719769" y="118106"/>
                </a:lnTo>
                <a:lnTo>
                  <a:pt x="3949000" y="153030"/>
                </a:lnTo>
                <a:lnTo>
                  <a:pt x="4178231" y="191128"/>
                </a:lnTo>
                <a:lnTo>
                  <a:pt x="4407463" y="233037"/>
                </a:lnTo>
                <a:lnTo>
                  <a:pt x="4636059" y="276850"/>
                </a:lnTo>
                <a:lnTo>
                  <a:pt x="4865290" y="323839"/>
                </a:lnTo>
                <a:lnTo>
                  <a:pt x="5094521" y="372732"/>
                </a:lnTo>
                <a:lnTo>
                  <a:pt x="5323753" y="423530"/>
                </a:lnTo>
                <a:lnTo>
                  <a:pt x="5552984" y="475598"/>
                </a:lnTo>
                <a:lnTo>
                  <a:pt x="5782215" y="528936"/>
                </a:lnTo>
                <a:lnTo>
                  <a:pt x="6011446" y="583545"/>
                </a:lnTo>
                <a:lnTo>
                  <a:pt x="6240678" y="638153"/>
                </a:lnTo>
                <a:lnTo>
                  <a:pt x="6469909" y="692761"/>
                </a:lnTo>
                <a:lnTo>
                  <a:pt x="6699140" y="748004"/>
                </a:lnTo>
                <a:lnTo>
                  <a:pt x="6928371" y="801977"/>
                </a:lnTo>
                <a:lnTo>
                  <a:pt x="7157603" y="855315"/>
                </a:lnTo>
                <a:lnTo>
                  <a:pt x="7386834" y="907383"/>
                </a:lnTo>
                <a:lnTo>
                  <a:pt x="7616065" y="958181"/>
                </a:lnTo>
                <a:lnTo>
                  <a:pt x="7802117" y="998185"/>
                </a:lnTo>
                <a:close/>
              </a:path>
            </a:pathLst>
          </a:custGeom>
          <a:gradFill flip="none" rotWithShape="1">
            <a:gsLst>
              <a:gs pos="0">
                <a:srgbClr val="F8AA5C"/>
              </a:gs>
              <a:gs pos="26000">
                <a:srgbClr val="F8AA5C"/>
              </a:gs>
              <a:gs pos="63000">
                <a:srgbClr val="FBCC9D"/>
              </a:gs>
              <a:gs pos="99000">
                <a:srgbClr val="FDEEDE"/>
              </a:gs>
              <a:gs pos="100000">
                <a:srgbClr val="FDEEDE"/>
              </a:gs>
            </a:gsLst>
            <a:lin ang="0" scaled="1"/>
          </a:gradFill>
        </p:spPr>
      </p:sp>
      <p:sp>
        <p:nvSpPr>
          <p:cNvPr id="7" name="Text 5"/>
          <p:cNvSpPr/>
          <p:nvPr/>
        </p:nvSpPr>
        <p:spPr>
          <a:xfrm>
            <a:off x="0" y="5624503"/>
            <a:ext cx="7802117" cy="9981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0" y="5786120"/>
            <a:ext cx="12192000" cy="1071880"/>
          </a:xfrm>
          <a:custGeom>
            <a:avLst/>
            <a:gdLst/>
            <a:ahLst/>
            <a:cxnLst/>
            <a:rect l="l" t="t" r="r" b="b"/>
            <a:pathLst>
              <a:path w="12192000" h="1071880">
                <a:moveTo>
                  <a:pt x="12192000" y="65405"/>
                </a:moveTo>
                <a:lnTo>
                  <a:pt x="12192000" y="1071880"/>
                </a:lnTo>
                <a:lnTo>
                  <a:pt x="0" y="1071880"/>
                </a:lnTo>
                <a:lnTo>
                  <a:pt x="0" y="69215"/>
                </a:lnTo>
                <a:lnTo>
                  <a:pt x="136525" y="48895"/>
                </a:lnTo>
                <a:lnTo>
                  <a:pt x="278130" y="31750"/>
                </a:lnTo>
                <a:lnTo>
                  <a:pt x="420370" y="17780"/>
                </a:lnTo>
                <a:lnTo>
                  <a:pt x="561975" y="8255"/>
                </a:lnTo>
                <a:lnTo>
                  <a:pt x="703580" y="2540"/>
                </a:lnTo>
                <a:lnTo>
                  <a:pt x="845185" y="0"/>
                </a:lnTo>
                <a:lnTo>
                  <a:pt x="986790" y="635"/>
                </a:lnTo>
                <a:lnTo>
                  <a:pt x="1128395" y="3810"/>
                </a:lnTo>
                <a:lnTo>
                  <a:pt x="1270635" y="10795"/>
                </a:lnTo>
                <a:lnTo>
                  <a:pt x="1412240" y="19685"/>
                </a:lnTo>
                <a:lnTo>
                  <a:pt x="1553845" y="31750"/>
                </a:lnTo>
                <a:lnTo>
                  <a:pt x="1695450" y="45720"/>
                </a:lnTo>
                <a:lnTo>
                  <a:pt x="1837055" y="61595"/>
                </a:lnTo>
                <a:lnTo>
                  <a:pt x="1978660" y="80010"/>
                </a:lnTo>
                <a:lnTo>
                  <a:pt x="2120265" y="99695"/>
                </a:lnTo>
                <a:lnTo>
                  <a:pt x="2262505" y="121285"/>
                </a:lnTo>
                <a:lnTo>
                  <a:pt x="2404110" y="144145"/>
                </a:lnTo>
                <a:lnTo>
                  <a:pt x="2545715" y="168275"/>
                </a:lnTo>
                <a:lnTo>
                  <a:pt x="2687320" y="194310"/>
                </a:lnTo>
                <a:lnTo>
                  <a:pt x="2828925" y="220980"/>
                </a:lnTo>
                <a:lnTo>
                  <a:pt x="2970530" y="247650"/>
                </a:lnTo>
                <a:lnTo>
                  <a:pt x="3112770" y="275590"/>
                </a:lnTo>
                <a:lnTo>
                  <a:pt x="3254375" y="303530"/>
                </a:lnTo>
                <a:lnTo>
                  <a:pt x="3395980" y="332740"/>
                </a:lnTo>
                <a:lnTo>
                  <a:pt x="3537585" y="361315"/>
                </a:lnTo>
                <a:lnTo>
                  <a:pt x="3679190" y="389255"/>
                </a:lnTo>
                <a:lnTo>
                  <a:pt x="3820795" y="417830"/>
                </a:lnTo>
                <a:lnTo>
                  <a:pt x="3963035" y="445770"/>
                </a:lnTo>
                <a:lnTo>
                  <a:pt x="4104640" y="473075"/>
                </a:lnTo>
                <a:lnTo>
                  <a:pt x="4246245" y="499110"/>
                </a:lnTo>
                <a:lnTo>
                  <a:pt x="4387850" y="525145"/>
                </a:lnTo>
                <a:lnTo>
                  <a:pt x="4529455" y="549275"/>
                </a:lnTo>
                <a:lnTo>
                  <a:pt x="4671060" y="572135"/>
                </a:lnTo>
                <a:lnTo>
                  <a:pt x="4813300" y="594360"/>
                </a:lnTo>
                <a:lnTo>
                  <a:pt x="4954905" y="614045"/>
                </a:lnTo>
                <a:lnTo>
                  <a:pt x="5096510" y="631825"/>
                </a:lnTo>
                <a:lnTo>
                  <a:pt x="5238115" y="648335"/>
                </a:lnTo>
                <a:lnTo>
                  <a:pt x="5379720" y="662305"/>
                </a:lnTo>
                <a:lnTo>
                  <a:pt x="5521325" y="673735"/>
                </a:lnTo>
                <a:lnTo>
                  <a:pt x="5662930" y="682625"/>
                </a:lnTo>
                <a:lnTo>
                  <a:pt x="5805170" y="689610"/>
                </a:lnTo>
                <a:lnTo>
                  <a:pt x="5946775" y="693420"/>
                </a:lnTo>
                <a:lnTo>
                  <a:pt x="6088380" y="693420"/>
                </a:lnTo>
                <a:lnTo>
                  <a:pt x="6108065" y="693420"/>
                </a:lnTo>
                <a:lnTo>
                  <a:pt x="6128385" y="693420"/>
                </a:lnTo>
                <a:lnTo>
                  <a:pt x="6269990" y="693420"/>
                </a:lnTo>
                <a:lnTo>
                  <a:pt x="6411595" y="689610"/>
                </a:lnTo>
                <a:lnTo>
                  <a:pt x="6553835" y="682625"/>
                </a:lnTo>
                <a:lnTo>
                  <a:pt x="6695440" y="673735"/>
                </a:lnTo>
                <a:lnTo>
                  <a:pt x="6837045" y="662305"/>
                </a:lnTo>
                <a:lnTo>
                  <a:pt x="6978650" y="648335"/>
                </a:lnTo>
                <a:lnTo>
                  <a:pt x="7120255" y="631825"/>
                </a:lnTo>
                <a:lnTo>
                  <a:pt x="7261860" y="614045"/>
                </a:lnTo>
                <a:lnTo>
                  <a:pt x="7403465" y="594360"/>
                </a:lnTo>
                <a:lnTo>
                  <a:pt x="7545705" y="572135"/>
                </a:lnTo>
                <a:lnTo>
                  <a:pt x="7687310" y="549275"/>
                </a:lnTo>
                <a:lnTo>
                  <a:pt x="7828915" y="525145"/>
                </a:lnTo>
                <a:lnTo>
                  <a:pt x="7970520" y="499110"/>
                </a:lnTo>
                <a:lnTo>
                  <a:pt x="8112125" y="473075"/>
                </a:lnTo>
                <a:lnTo>
                  <a:pt x="8253730" y="445770"/>
                </a:lnTo>
                <a:lnTo>
                  <a:pt x="8395970" y="417830"/>
                </a:lnTo>
                <a:lnTo>
                  <a:pt x="8537575" y="389255"/>
                </a:lnTo>
                <a:lnTo>
                  <a:pt x="8679180" y="361315"/>
                </a:lnTo>
                <a:lnTo>
                  <a:pt x="8820785" y="332740"/>
                </a:lnTo>
                <a:lnTo>
                  <a:pt x="8962390" y="303530"/>
                </a:lnTo>
                <a:lnTo>
                  <a:pt x="9103995" y="275590"/>
                </a:lnTo>
                <a:lnTo>
                  <a:pt x="9246235" y="247650"/>
                </a:lnTo>
                <a:lnTo>
                  <a:pt x="9387840" y="220980"/>
                </a:lnTo>
                <a:lnTo>
                  <a:pt x="9529445" y="194310"/>
                </a:lnTo>
                <a:lnTo>
                  <a:pt x="9671050" y="168275"/>
                </a:lnTo>
                <a:lnTo>
                  <a:pt x="9812655" y="144145"/>
                </a:lnTo>
                <a:lnTo>
                  <a:pt x="9954260" y="121285"/>
                </a:lnTo>
                <a:lnTo>
                  <a:pt x="10096500" y="99695"/>
                </a:lnTo>
                <a:lnTo>
                  <a:pt x="10238105" y="80010"/>
                </a:lnTo>
                <a:lnTo>
                  <a:pt x="10379710" y="61595"/>
                </a:lnTo>
                <a:lnTo>
                  <a:pt x="10521315" y="45720"/>
                </a:lnTo>
                <a:lnTo>
                  <a:pt x="10662920" y="31750"/>
                </a:lnTo>
                <a:lnTo>
                  <a:pt x="10804525" y="19685"/>
                </a:lnTo>
                <a:lnTo>
                  <a:pt x="10946130" y="10795"/>
                </a:lnTo>
                <a:lnTo>
                  <a:pt x="11088370" y="3810"/>
                </a:lnTo>
                <a:lnTo>
                  <a:pt x="11229975" y="635"/>
                </a:lnTo>
                <a:lnTo>
                  <a:pt x="11371580" y="0"/>
                </a:lnTo>
                <a:lnTo>
                  <a:pt x="11513185" y="2540"/>
                </a:lnTo>
                <a:lnTo>
                  <a:pt x="11654790" y="8255"/>
                </a:lnTo>
                <a:lnTo>
                  <a:pt x="11796395" y="17780"/>
                </a:lnTo>
                <a:lnTo>
                  <a:pt x="11938635" y="31750"/>
                </a:lnTo>
                <a:lnTo>
                  <a:pt x="12080240" y="48895"/>
                </a:lnTo>
                <a:lnTo>
                  <a:pt x="12192000" y="65405"/>
                </a:lnTo>
                <a:close/>
              </a:path>
            </a:pathLst>
          </a:custGeom>
          <a:solidFill>
            <a:srgbClr val="056EE1"/>
          </a:solidFill>
        </p:spPr>
      </p:sp>
      <p:sp>
        <p:nvSpPr>
          <p:cNvPr id="9" name="Text 7"/>
          <p:cNvSpPr/>
          <p:nvPr/>
        </p:nvSpPr>
        <p:spPr>
          <a:xfrm>
            <a:off x="0" y="5786120"/>
            <a:ext cx="12192000" cy="1071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106785" y="69373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11106785" y="75469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11106785" y="81565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pic>
        <p:nvPicPr>
          <p:cNvPr id="13" name="Image 0" descr="https://kimi-img.moonshot.cn/pub/slides/slides_tmpl/image/25-10-09-17:19:39-d3jnsaos8jdo4os5dlu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5920" y="981710"/>
            <a:ext cx="5906770" cy="5071745"/>
          </a:xfrm>
          <a:prstGeom prst="rect">
            <a:avLst/>
          </a:prstGeom>
        </p:spPr>
      </p:pic>
      <p:pic>
        <p:nvPicPr>
          <p:cNvPr id="14" name="Image 1" descr="https://kimi-img.moonshot.cn/pub/slides/slides_tmpl/image/25-10-09-17:19:39-d3jnsaos8jdo4os5dlr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07235" y="3430905"/>
            <a:ext cx="2084070" cy="30353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581647" y="2476550"/>
            <a:ext cx="2880000" cy="1081088"/>
          </a:xfrm>
          <a:prstGeom prst="rect">
            <a:avLst/>
          </a:prstGeom>
          <a:noFill/>
        </p:spPr>
        <p:txBody>
          <a:bodyPr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5646999" y="1205627"/>
            <a:ext cx="832600" cy="4417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6515100" y="1230947"/>
            <a:ext cx="4317365" cy="276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研究背景与价值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646999" y="2030589"/>
            <a:ext cx="832600" cy="4417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6515100" y="2055909"/>
            <a:ext cx="4317365" cy="276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系统总架构</a:t>
            </a:r>
            <a:endParaRPr lang="zh-CN" alt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5646999" y="2855551"/>
            <a:ext cx="832600" cy="4417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6515100" y="2880870"/>
            <a:ext cx="4317365" cy="276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硬件</a:t>
            </a:r>
            <a:r>
              <a:rPr lang="en-US" sz="18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实现细节</a:t>
            </a:r>
            <a:endParaRPr lang="zh-CN" alt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5646999" y="3680511"/>
            <a:ext cx="832600" cy="4417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6515100" y="3705832"/>
            <a:ext cx="4317365" cy="276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网络与通信协议</a:t>
            </a:r>
            <a:endParaRPr lang="zh-CN" alt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5646999" y="4504360"/>
            <a:ext cx="832600" cy="4417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6515100" y="4529681"/>
            <a:ext cx="4317365" cy="276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软件系统开发</a:t>
            </a:r>
            <a:endParaRPr lang="zh-CN" alt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5646999" y="5328211"/>
            <a:ext cx="832600" cy="4417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6515100" y="5353532"/>
            <a:ext cx="4317365" cy="276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监控平台功能</a:t>
            </a:r>
            <a:endParaRPr lang="zh-CN" alt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43-d3jnsbos8jdo4os5dm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技术难点与创新点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914400"/>
            <a:ext cx="5689600" cy="5689600"/>
          </a:xfrm>
          <a:custGeom>
            <a:avLst/>
            <a:gdLst/>
            <a:ahLst/>
            <a:cxnLst/>
            <a:rect l="l" t="t" r="r" b="b"/>
            <a:pathLst>
              <a:path w="5689600" h="5689600">
                <a:moveTo>
                  <a:pt x="101616" y="0"/>
                </a:moveTo>
                <a:lnTo>
                  <a:pt x="5587984" y="0"/>
                </a:lnTo>
                <a:cubicBezTo>
                  <a:pt x="5644105" y="0"/>
                  <a:pt x="5689600" y="45495"/>
                  <a:pt x="5689600" y="101616"/>
                </a:cubicBezTo>
                <a:lnTo>
                  <a:pt x="5689600" y="5587984"/>
                </a:lnTo>
                <a:cubicBezTo>
                  <a:pt x="5689600" y="5644105"/>
                  <a:pt x="5644105" y="5689600"/>
                  <a:pt x="5587984" y="5689600"/>
                </a:cubicBezTo>
                <a:lnTo>
                  <a:pt x="101616" y="5689600"/>
                </a:lnTo>
                <a:cubicBezTo>
                  <a:pt x="45495" y="5689600"/>
                  <a:pt x="0" y="5644105"/>
                  <a:pt x="0" y="5587984"/>
                </a:cubicBezTo>
                <a:lnTo>
                  <a:pt x="0" y="101616"/>
                </a:lnTo>
                <a:cubicBezTo>
                  <a:pt x="0" y="45533"/>
                  <a:pt x="45533" y="0"/>
                  <a:pt x="101616" y="0"/>
                </a:cubicBezTo>
                <a:close/>
              </a:path>
            </a:pathLst>
          </a:custGeom>
          <a:solidFill>
            <a:srgbClr val="4A89DC">
              <a:alpha val="10196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393700" y="1117600"/>
            <a:ext cx="5410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A89D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技术难点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82600" y="16764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0"/>
                </a:moveTo>
                <a:cubicBezTo>
                  <a:pt x="94005" y="0"/>
                  <a:pt x="98693" y="2813"/>
                  <a:pt x="101124" y="7293"/>
                </a:cubicBezTo>
                <a:lnTo>
                  <a:pt x="176133" y="146199"/>
                </a:lnTo>
                <a:cubicBezTo>
                  <a:pt x="178460" y="150505"/>
                  <a:pt x="178356" y="155714"/>
                  <a:pt x="175855" y="159916"/>
                </a:cubicBezTo>
                <a:cubicBezTo>
                  <a:pt x="173355" y="164118"/>
                  <a:pt x="168806" y="166688"/>
                  <a:pt x="163909" y="166688"/>
                </a:cubicBezTo>
                <a:lnTo>
                  <a:pt x="13891" y="166688"/>
                </a:lnTo>
                <a:cubicBezTo>
                  <a:pt x="8994" y="166688"/>
                  <a:pt x="4480" y="164118"/>
                  <a:pt x="1945" y="159916"/>
                </a:cubicBezTo>
                <a:cubicBezTo>
                  <a:pt x="-590" y="155714"/>
                  <a:pt x="-660" y="150505"/>
                  <a:pt x="1667" y="146199"/>
                </a:cubicBezTo>
                <a:lnTo>
                  <a:pt x="76676" y="7293"/>
                </a:lnTo>
                <a:cubicBezTo>
                  <a:pt x="79107" y="2813"/>
                  <a:pt x="83795" y="0"/>
                  <a:pt x="88900" y="0"/>
                </a:cubicBezTo>
                <a:close/>
                <a:moveTo>
                  <a:pt x="88900" y="58341"/>
                </a:moveTo>
                <a:cubicBezTo>
                  <a:pt x="84281" y="58341"/>
                  <a:pt x="80566" y="62056"/>
                  <a:pt x="80566" y="66675"/>
                </a:cubicBezTo>
                <a:lnTo>
                  <a:pt x="80566" y="105569"/>
                </a:lnTo>
                <a:cubicBezTo>
                  <a:pt x="80566" y="110187"/>
                  <a:pt x="84281" y="113903"/>
                  <a:pt x="88900" y="113903"/>
                </a:cubicBezTo>
                <a:cubicBezTo>
                  <a:pt x="93519" y="113903"/>
                  <a:pt x="97234" y="110187"/>
                  <a:pt x="97234" y="105569"/>
                </a:cubicBezTo>
                <a:lnTo>
                  <a:pt x="97234" y="66675"/>
                </a:lnTo>
                <a:cubicBezTo>
                  <a:pt x="97234" y="62056"/>
                  <a:pt x="93519" y="58341"/>
                  <a:pt x="88900" y="58341"/>
                </a:cubicBezTo>
                <a:close/>
                <a:moveTo>
                  <a:pt x="98172" y="133350"/>
                </a:moveTo>
                <a:cubicBezTo>
                  <a:pt x="98383" y="129908"/>
                  <a:pt x="96667" y="126634"/>
                  <a:pt x="93716" y="124849"/>
                </a:cubicBezTo>
                <a:cubicBezTo>
                  <a:pt x="90766" y="123065"/>
                  <a:pt x="87069" y="123065"/>
                  <a:pt x="84119" y="124849"/>
                </a:cubicBezTo>
                <a:cubicBezTo>
                  <a:pt x="81168" y="126634"/>
                  <a:pt x="79452" y="129908"/>
                  <a:pt x="79663" y="133350"/>
                </a:cubicBezTo>
                <a:cubicBezTo>
                  <a:pt x="79452" y="136792"/>
                  <a:pt x="81168" y="140066"/>
                  <a:pt x="84119" y="141851"/>
                </a:cubicBezTo>
                <a:cubicBezTo>
                  <a:pt x="87069" y="143635"/>
                  <a:pt x="90766" y="143635"/>
                  <a:pt x="93716" y="141851"/>
                </a:cubicBezTo>
                <a:cubicBezTo>
                  <a:pt x="96667" y="140066"/>
                  <a:pt x="98383" y="136792"/>
                  <a:pt x="98172" y="133350"/>
                </a:cubicBezTo>
                <a:close/>
              </a:path>
            </a:pathLst>
          </a:custGeom>
          <a:solidFill>
            <a:srgbClr val="4A89DC"/>
          </a:solidFill>
        </p:spPr>
      </p:sp>
      <p:sp>
        <p:nvSpPr>
          <p:cNvPr id="7" name="Text 4"/>
          <p:cNvSpPr/>
          <p:nvPr/>
        </p:nvSpPr>
        <p:spPr>
          <a:xfrm>
            <a:off x="781050" y="1625600"/>
            <a:ext cx="3048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多节点并发: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射频碰撞导致数据缺失。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82600" y="20828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0"/>
                </a:moveTo>
                <a:cubicBezTo>
                  <a:pt x="94005" y="0"/>
                  <a:pt x="98693" y="2813"/>
                  <a:pt x="101124" y="7293"/>
                </a:cubicBezTo>
                <a:lnTo>
                  <a:pt x="176133" y="146199"/>
                </a:lnTo>
                <a:cubicBezTo>
                  <a:pt x="178460" y="150505"/>
                  <a:pt x="178356" y="155714"/>
                  <a:pt x="175855" y="159916"/>
                </a:cubicBezTo>
                <a:cubicBezTo>
                  <a:pt x="173355" y="164118"/>
                  <a:pt x="168806" y="166688"/>
                  <a:pt x="163909" y="166688"/>
                </a:cubicBezTo>
                <a:lnTo>
                  <a:pt x="13891" y="166688"/>
                </a:lnTo>
                <a:cubicBezTo>
                  <a:pt x="8994" y="166688"/>
                  <a:pt x="4480" y="164118"/>
                  <a:pt x="1945" y="159916"/>
                </a:cubicBezTo>
                <a:cubicBezTo>
                  <a:pt x="-590" y="155714"/>
                  <a:pt x="-660" y="150505"/>
                  <a:pt x="1667" y="146199"/>
                </a:cubicBezTo>
                <a:lnTo>
                  <a:pt x="76676" y="7293"/>
                </a:lnTo>
                <a:cubicBezTo>
                  <a:pt x="79107" y="2813"/>
                  <a:pt x="83795" y="0"/>
                  <a:pt x="88900" y="0"/>
                </a:cubicBezTo>
                <a:close/>
                <a:moveTo>
                  <a:pt x="88900" y="58341"/>
                </a:moveTo>
                <a:cubicBezTo>
                  <a:pt x="84281" y="58341"/>
                  <a:pt x="80566" y="62056"/>
                  <a:pt x="80566" y="66675"/>
                </a:cubicBezTo>
                <a:lnTo>
                  <a:pt x="80566" y="105569"/>
                </a:lnTo>
                <a:cubicBezTo>
                  <a:pt x="80566" y="110187"/>
                  <a:pt x="84281" y="113903"/>
                  <a:pt x="88900" y="113903"/>
                </a:cubicBezTo>
                <a:cubicBezTo>
                  <a:pt x="93519" y="113903"/>
                  <a:pt x="97234" y="110187"/>
                  <a:pt x="97234" y="105569"/>
                </a:cubicBezTo>
                <a:lnTo>
                  <a:pt x="97234" y="66675"/>
                </a:lnTo>
                <a:cubicBezTo>
                  <a:pt x="97234" y="62056"/>
                  <a:pt x="93519" y="58341"/>
                  <a:pt x="88900" y="58341"/>
                </a:cubicBezTo>
                <a:close/>
                <a:moveTo>
                  <a:pt x="98172" y="133350"/>
                </a:moveTo>
                <a:cubicBezTo>
                  <a:pt x="98383" y="129908"/>
                  <a:pt x="96667" y="126634"/>
                  <a:pt x="93716" y="124849"/>
                </a:cubicBezTo>
                <a:cubicBezTo>
                  <a:pt x="90766" y="123065"/>
                  <a:pt x="87069" y="123065"/>
                  <a:pt x="84119" y="124849"/>
                </a:cubicBezTo>
                <a:cubicBezTo>
                  <a:pt x="81168" y="126634"/>
                  <a:pt x="79452" y="129908"/>
                  <a:pt x="79663" y="133350"/>
                </a:cubicBezTo>
                <a:cubicBezTo>
                  <a:pt x="79452" y="136792"/>
                  <a:pt x="81168" y="140066"/>
                  <a:pt x="84119" y="141851"/>
                </a:cubicBezTo>
                <a:cubicBezTo>
                  <a:pt x="87069" y="143635"/>
                  <a:pt x="90766" y="143635"/>
                  <a:pt x="93716" y="141851"/>
                </a:cubicBezTo>
                <a:cubicBezTo>
                  <a:pt x="96667" y="140066"/>
                  <a:pt x="98383" y="136792"/>
                  <a:pt x="98172" y="133350"/>
                </a:cubicBezTo>
                <a:close/>
              </a:path>
            </a:pathLst>
          </a:custGeom>
          <a:solidFill>
            <a:srgbClr val="4A89DC"/>
          </a:solidFill>
        </p:spPr>
      </p:sp>
      <p:sp>
        <p:nvSpPr>
          <p:cNvPr id="9" name="Text 6"/>
          <p:cNvSpPr/>
          <p:nvPr/>
        </p:nvSpPr>
        <p:spPr>
          <a:xfrm>
            <a:off x="781050" y="2032000"/>
            <a:ext cx="3225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离线监控: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现场无公网时远程监控失效。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82600" y="24892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0"/>
                </a:moveTo>
                <a:cubicBezTo>
                  <a:pt x="94005" y="0"/>
                  <a:pt x="98693" y="2813"/>
                  <a:pt x="101124" y="7293"/>
                </a:cubicBezTo>
                <a:lnTo>
                  <a:pt x="176133" y="146199"/>
                </a:lnTo>
                <a:cubicBezTo>
                  <a:pt x="178460" y="150505"/>
                  <a:pt x="178356" y="155714"/>
                  <a:pt x="175855" y="159916"/>
                </a:cubicBezTo>
                <a:cubicBezTo>
                  <a:pt x="173355" y="164118"/>
                  <a:pt x="168806" y="166688"/>
                  <a:pt x="163909" y="166688"/>
                </a:cubicBezTo>
                <a:lnTo>
                  <a:pt x="13891" y="166688"/>
                </a:lnTo>
                <a:cubicBezTo>
                  <a:pt x="8994" y="166688"/>
                  <a:pt x="4480" y="164118"/>
                  <a:pt x="1945" y="159916"/>
                </a:cubicBezTo>
                <a:cubicBezTo>
                  <a:pt x="-590" y="155714"/>
                  <a:pt x="-660" y="150505"/>
                  <a:pt x="1667" y="146199"/>
                </a:cubicBezTo>
                <a:lnTo>
                  <a:pt x="76676" y="7293"/>
                </a:lnTo>
                <a:cubicBezTo>
                  <a:pt x="79107" y="2813"/>
                  <a:pt x="83795" y="0"/>
                  <a:pt x="88900" y="0"/>
                </a:cubicBezTo>
                <a:close/>
                <a:moveTo>
                  <a:pt x="88900" y="58341"/>
                </a:moveTo>
                <a:cubicBezTo>
                  <a:pt x="84281" y="58341"/>
                  <a:pt x="80566" y="62056"/>
                  <a:pt x="80566" y="66675"/>
                </a:cubicBezTo>
                <a:lnTo>
                  <a:pt x="80566" y="105569"/>
                </a:lnTo>
                <a:cubicBezTo>
                  <a:pt x="80566" y="110187"/>
                  <a:pt x="84281" y="113903"/>
                  <a:pt x="88900" y="113903"/>
                </a:cubicBezTo>
                <a:cubicBezTo>
                  <a:pt x="93519" y="113903"/>
                  <a:pt x="97234" y="110187"/>
                  <a:pt x="97234" y="105569"/>
                </a:cubicBezTo>
                <a:lnTo>
                  <a:pt x="97234" y="66675"/>
                </a:lnTo>
                <a:cubicBezTo>
                  <a:pt x="97234" y="62056"/>
                  <a:pt x="93519" y="58341"/>
                  <a:pt x="88900" y="58341"/>
                </a:cubicBezTo>
                <a:close/>
                <a:moveTo>
                  <a:pt x="98172" y="133350"/>
                </a:moveTo>
                <a:cubicBezTo>
                  <a:pt x="98383" y="129908"/>
                  <a:pt x="96667" y="126634"/>
                  <a:pt x="93716" y="124849"/>
                </a:cubicBezTo>
                <a:cubicBezTo>
                  <a:pt x="90766" y="123065"/>
                  <a:pt x="87069" y="123065"/>
                  <a:pt x="84119" y="124849"/>
                </a:cubicBezTo>
                <a:cubicBezTo>
                  <a:pt x="81168" y="126634"/>
                  <a:pt x="79452" y="129908"/>
                  <a:pt x="79663" y="133350"/>
                </a:cubicBezTo>
                <a:cubicBezTo>
                  <a:pt x="79452" y="136792"/>
                  <a:pt x="81168" y="140066"/>
                  <a:pt x="84119" y="141851"/>
                </a:cubicBezTo>
                <a:cubicBezTo>
                  <a:pt x="87069" y="143635"/>
                  <a:pt x="90766" y="143635"/>
                  <a:pt x="93716" y="141851"/>
                </a:cubicBezTo>
                <a:cubicBezTo>
                  <a:pt x="96667" y="140066"/>
                  <a:pt x="98383" y="136792"/>
                  <a:pt x="98172" y="133350"/>
                </a:cubicBezTo>
                <a:close/>
              </a:path>
            </a:pathLst>
          </a:custGeom>
          <a:solidFill>
            <a:srgbClr val="4A89DC"/>
          </a:solidFill>
        </p:spPr>
      </p:sp>
      <p:sp>
        <p:nvSpPr>
          <p:cNvPr id="11" name="Text 8"/>
          <p:cNvSpPr/>
          <p:nvPr/>
        </p:nvSpPr>
        <p:spPr>
          <a:xfrm>
            <a:off x="781050" y="2438400"/>
            <a:ext cx="3403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时钟同步: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异构核与协议栈时钟漂移问题。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48400" y="914400"/>
            <a:ext cx="5689600" cy="5689600"/>
          </a:xfrm>
          <a:custGeom>
            <a:avLst/>
            <a:gdLst/>
            <a:ahLst/>
            <a:cxnLst/>
            <a:rect l="l" t="t" r="r" b="b"/>
            <a:pathLst>
              <a:path w="5689600" h="5689600">
                <a:moveTo>
                  <a:pt x="101616" y="0"/>
                </a:moveTo>
                <a:lnTo>
                  <a:pt x="5587984" y="0"/>
                </a:lnTo>
                <a:cubicBezTo>
                  <a:pt x="5644105" y="0"/>
                  <a:pt x="5689600" y="45495"/>
                  <a:pt x="5689600" y="101616"/>
                </a:cubicBezTo>
                <a:lnTo>
                  <a:pt x="5689600" y="5587984"/>
                </a:lnTo>
                <a:cubicBezTo>
                  <a:pt x="5689600" y="5644105"/>
                  <a:pt x="5644105" y="5689600"/>
                  <a:pt x="5587984" y="5689600"/>
                </a:cubicBezTo>
                <a:lnTo>
                  <a:pt x="101616" y="5689600"/>
                </a:lnTo>
                <a:cubicBezTo>
                  <a:pt x="45495" y="5689600"/>
                  <a:pt x="0" y="5644105"/>
                  <a:pt x="0" y="5587984"/>
                </a:cubicBezTo>
                <a:lnTo>
                  <a:pt x="0" y="101616"/>
                </a:lnTo>
                <a:cubicBezTo>
                  <a:pt x="0" y="45533"/>
                  <a:pt x="45533" y="0"/>
                  <a:pt x="101616" y="0"/>
                </a:cubicBezTo>
                <a:close/>
              </a:path>
            </a:pathLst>
          </a:custGeom>
          <a:solidFill>
            <a:srgbClr val="81B0E9">
              <a:alpha val="20000"/>
            </a:srgbClr>
          </a:solidFill>
        </p:spPr>
      </p:sp>
      <p:sp>
        <p:nvSpPr>
          <p:cNvPr id="13" name="Text 10"/>
          <p:cNvSpPr/>
          <p:nvPr/>
        </p:nvSpPr>
        <p:spPr>
          <a:xfrm>
            <a:off x="6388100" y="1117600"/>
            <a:ext cx="5410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关键创新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492875" y="1676400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101714" y="133350"/>
                </a:moveTo>
                <a:cubicBezTo>
                  <a:pt x="104249" y="125606"/>
                  <a:pt x="109319" y="118591"/>
                  <a:pt x="115049" y="112549"/>
                </a:cubicBezTo>
                <a:cubicBezTo>
                  <a:pt x="126405" y="100603"/>
                  <a:pt x="133350" y="84455"/>
                  <a:pt x="133350" y="66675"/>
                </a:cubicBezTo>
                <a:cubicBezTo>
                  <a:pt x="133350" y="29865"/>
                  <a:pt x="103485" y="0"/>
                  <a:pt x="66675" y="0"/>
                </a:cubicBezTo>
                <a:cubicBezTo>
                  <a:pt x="29865" y="0"/>
                  <a:pt x="0" y="29865"/>
                  <a:pt x="0" y="66675"/>
                </a:cubicBezTo>
                <a:cubicBezTo>
                  <a:pt x="0" y="84455"/>
                  <a:pt x="6945" y="100603"/>
                  <a:pt x="18301" y="112549"/>
                </a:cubicBezTo>
                <a:cubicBezTo>
                  <a:pt x="24031" y="118591"/>
                  <a:pt x="29136" y="125606"/>
                  <a:pt x="31636" y="133350"/>
                </a:cubicBezTo>
                <a:lnTo>
                  <a:pt x="101679" y="133350"/>
                </a:lnTo>
                <a:close/>
                <a:moveTo>
                  <a:pt x="100013" y="150019"/>
                </a:moveTo>
                <a:lnTo>
                  <a:pt x="33337" y="150019"/>
                </a:lnTo>
                <a:lnTo>
                  <a:pt x="33337" y="155575"/>
                </a:lnTo>
                <a:cubicBezTo>
                  <a:pt x="33337" y="170924"/>
                  <a:pt x="45770" y="183356"/>
                  <a:pt x="61119" y="183356"/>
                </a:cubicBezTo>
                <a:lnTo>
                  <a:pt x="72231" y="183356"/>
                </a:lnTo>
                <a:cubicBezTo>
                  <a:pt x="87580" y="183356"/>
                  <a:pt x="100013" y="170924"/>
                  <a:pt x="100013" y="155575"/>
                </a:cubicBezTo>
                <a:lnTo>
                  <a:pt x="100013" y="150019"/>
                </a:lnTo>
                <a:close/>
                <a:moveTo>
                  <a:pt x="63897" y="38894"/>
                </a:moveTo>
                <a:cubicBezTo>
                  <a:pt x="50076" y="38894"/>
                  <a:pt x="38894" y="50076"/>
                  <a:pt x="38894" y="63897"/>
                </a:cubicBezTo>
                <a:cubicBezTo>
                  <a:pt x="38894" y="68516"/>
                  <a:pt x="35178" y="72231"/>
                  <a:pt x="30559" y="72231"/>
                </a:cubicBezTo>
                <a:cubicBezTo>
                  <a:pt x="25941" y="72231"/>
                  <a:pt x="22225" y="68516"/>
                  <a:pt x="22225" y="63897"/>
                </a:cubicBezTo>
                <a:cubicBezTo>
                  <a:pt x="22225" y="40873"/>
                  <a:pt x="40873" y="22225"/>
                  <a:pt x="63897" y="22225"/>
                </a:cubicBezTo>
                <a:cubicBezTo>
                  <a:pt x="68516" y="22225"/>
                  <a:pt x="72231" y="25941"/>
                  <a:pt x="72231" y="30559"/>
                </a:cubicBezTo>
                <a:cubicBezTo>
                  <a:pt x="72231" y="35178"/>
                  <a:pt x="68516" y="38894"/>
                  <a:pt x="63897" y="38894"/>
                </a:cubicBezTo>
                <a:close/>
              </a:path>
            </a:pathLst>
          </a:custGeom>
          <a:solidFill>
            <a:srgbClr val="2E70CD"/>
          </a:solidFill>
        </p:spPr>
      </p:sp>
      <p:sp>
        <p:nvSpPr>
          <p:cNvPr id="15" name="Text 12"/>
          <p:cNvSpPr/>
          <p:nvPr/>
        </p:nvSpPr>
        <p:spPr>
          <a:xfrm>
            <a:off x="6764734" y="1625600"/>
            <a:ext cx="5054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国产化应用: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首次将RK3568应用于ZigBee网关，</a:t>
            </a:r>
            <a:r>
              <a:rPr lang="en-US" sz="1400" dirty="0">
                <a:solidFill>
                  <a:srgbClr val="0F2F5E"/>
                </a:solidFill>
                <a:highlight>
                  <a:srgbClr val="81B0E9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成本降低30% 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499225" y="2336800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101714" y="133350"/>
                </a:moveTo>
                <a:cubicBezTo>
                  <a:pt x="104249" y="125606"/>
                  <a:pt x="109319" y="118591"/>
                  <a:pt x="115049" y="112549"/>
                </a:cubicBezTo>
                <a:cubicBezTo>
                  <a:pt x="126405" y="100603"/>
                  <a:pt x="133350" y="84455"/>
                  <a:pt x="133350" y="66675"/>
                </a:cubicBezTo>
                <a:cubicBezTo>
                  <a:pt x="133350" y="29865"/>
                  <a:pt x="103485" y="0"/>
                  <a:pt x="66675" y="0"/>
                </a:cubicBezTo>
                <a:cubicBezTo>
                  <a:pt x="29865" y="0"/>
                  <a:pt x="0" y="29865"/>
                  <a:pt x="0" y="66675"/>
                </a:cubicBezTo>
                <a:cubicBezTo>
                  <a:pt x="0" y="84455"/>
                  <a:pt x="6945" y="100603"/>
                  <a:pt x="18301" y="112549"/>
                </a:cubicBezTo>
                <a:cubicBezTo>
                  <a:pt x="24031" y="118591"/>
                  <a:pt x="29136" y="125606"/>
                  <a:pt x="31636" y="133350"/>
                </a:cubicBezTo>
                <a:lnTo>
                  <a:pt x="101679" y="133350"/>
                </a:lnTo>
                <a:close/>
                <a:moveTo>
                  <a:pt x="100013" y="150019"/>
                </a:moveTo>
                <a:lnTo>
                  <a:pt x="33337" y="150019"/>
                </a:lnTo>
                <a:lnTo>
                  <a:pt x="33337" y="155575"/>
                </a:lnTo>
                <a:cubicBezTo>
                  <a:pt x="33337" y="170924"/>
                  <a:pt x="45770" y="183356"/>
                  <a:pt x="61119" y="183356"/>
                </a:cubicBezTo>
                <a:lnTo>
                  <a:pt x="72231" y="183356"/>
                </a:lnTo>
                <a:cubicBezTo>
                  <a:pt x="87580" y="183356"/>
                  <a:pt x="100013" y="170924"/>
                  <a:pt x="100013" y="155575"/>
                </a:cubicBezTo>
                <a:lnTo>
                  <a:pt x="100013" y="150019"/>
                </a:lnTo>
                <a:close/>
                <a:moveTo>
                  <a:pt x="63897" y="38894"/>
                </a:moveTo>
                <a:cubicBezTo>
                  <a:pt x="50076" y="38894"/>
                  <a:pt x="38894" y="50076"/>
                  <a:pt x="38894" y="63897"/>
                </a:cubicBezTo>
                <a:cubicBezTo>
                  <a:pt x="38894" y="68516"/>
                  <a:pt x="35178" y="72231"/>
                  <a:pt x="30559" y="72231"/>
                </a:cubicBezTo>
                <a:cubicBezTo>
                  <a:pt x="25941" y="72231"/>
                  <a:pt x="22225" y="68516"/>
                  <a:pt x="22225" y="63897"/>
                </a:cubicBezTo>
                <a:cubicBezTo>
                  <a:pt x="22225" y="40873"/>
                  <a:pt x="40873" y="22225"/>
                  <a:pt x="63897" y="22225"/>
                </a:cubicBezTo>
                <a:cubicBezTo>
                  <a:pt x="68516" y="22225"/>
                  <a:pt x="72231" y="25941"/>
                  <a:pt x="72231" y="30559"/>
                </a:cubicBezTo>
                <a:cubicBezTo>
                  <a:pt x="72231" y="35178"/>
                  <a:pt x="68516" y="38894"/>
                  <a:pt x="63897" y="38894"/>
                </a:cubicBezTo>
                <a:close/>
              </a:path>
            </a:pathLst>
          </a:custGeom>
          <a:solidFill>
            <a:srgbClr val="2E70CD"/>
          </a:solidFill>
        </p:spPr>
      </p:sp>
      <p:sp>
        <p:nvSpPr>
          <p:cNvPr id="17" name="Text 14"/>
          <p:cNvSpPr/>
          <p:nvPr/>
        </p:nvSpPr>
        <p:spPr>
          <a:xfrm>
            <a:off x="6775450" y="2286000"/>
            <a:ext cx="5029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双轨可视化: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本地HDMI大屏与远程Web并行，</a:t>
            </a:r>
            <a:r>
              <a:rPr lang="en-US" sz="1400" dirty="0">
                <a:solidFill>
                  <a:srgbClr val="0F2F5E"/>
                </a:solidFill>
                <a:highlight>
                  <a:srgbClr val="81B0E9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解决断网盲区 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499225" y="2743200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101714" y="133350"/>
                </a:moveTo>
                <a:cubicBezTo>
                  <a:pt x="104249" y="125606"/>
                  <a:pt x="109319" y="118591"/>
                  <a:pt x="115049" y="112549"/>
                </a:cubicBezTo>
                <a:cubicBezTo>
                  <a:pt x="126405" y="100603"/>
                  <a:pt x="133350" y="84455"/>
                  <a:pt x="133350" y="66675"/>
                </a:cubicBezTo>
                <a:cubicBezTo>
                  <a:pt x="133350" y="29865"/>
                  <a:pt x="103485" y="0"/>
                  <a:pt x="66675" y="0"/>
                </a:cubicBezTo>
                <a:cubicBezTo>
                  <a:pt x="29865" y="0"/>
                  <a:pt x="0" y="29865"/>
                  <a:pt x="0" y="66675"/>
                </a:cubicBezTo>
                <a:cubicBezTo>
                  <a:pt x="0" y="84455"/>
                  <a:pt x="6945" y="100603"/>
                  <a:pt x="18301" y="112549"/>
                </a:cubicBezTo>
                <a:cubicBezTo>
                  <a:pt x="24031" y="118591"/>
                  <a:pt x="29136" y="125606"/>
                  <a:pt x="31636" y="133350"/>
                </a:cubicBezTo>
                <a:lnTo>
                  <a:pt x="101679" y="133350"/>
                </a:lnTo>
                <a:close/>
                <a:moveTo>
                  <a:pt x="100013" y="150019"/>
                </a:moveTo>
                <a:lnTo>
                  <a:pt x="33337" y="150019"/>
                </a:lnTo>
                <a:lnTo>
                  <a:pt x="33337" y="155575"/>
                </a:lnTo>
                <a:cubicBezTo>
                  <a:pt x="33337" y="170924"/>
                  <a:pt x="45770" y="183356"/>
                  <a:pt x="61119" y="183356"/>
                </a:cubicBezTo>
                <a:lnTo>
                  <a:pt x="72231" y="183356"/>
                </a:lnTo>
                <a:cubicBezTo>
                  <a:pt x="87580" y="183356"/>
                  <a:pt x="100013" y="170924"/>
                  <a:pt x="100013" y="155575"/>
                </a:cubicBezTo>
                <a:lnTo>
                  <a:pt x="100013" y="150019"/>
                </a:lnTo>
                <a:close/>
                <a:moveTo>
                  <a:pt x="63897" y="38894"/>
                </a:moveTo>
                <a:cubicBezTo>
                  <a:pt x="50076" y="38894"/>
                  <a:pt x="38894" y="50076"/>
                  <a:pt x="38894" y="63897"/>
                </a:cubicBezTo>
                <a:cubicBezTo>
                  <a:pt x="38894" y="68516"/>
                  <a:pt x="35178" y="72231"/>
                  <a:pt x="30559" y="72231"/>
                </a:cubicBezTo>
                <a:cubicBezTo>
                  <a:pt x="25941" y="72231"/>
                  <a:pt x="22225" y="68516"/>
                  <a:pt x="22225" y="63897"/>
                </a:cubicBezTo>
                <a:cubicBezTo>
                  <a:pt x="22225" y="40873"/>
                  <a:pt x="40873" y="22225"/>
                  <a:pt x="63897" y="22225"/>
                </a:cubicBezTo>
                <a:cubicBezTo>
                  <a:pt x="68516" y="22225"/>
                  <a:pt x="72231" y="25941"/>
                  <a:pt x="72231" y="30559"/>
                </a:cubicBezTo>
                <a:cubicBezTo>
                  <a:pt x="72231" y="35178"/>
                  <a:pt x="68516" y="38894"/>
                  <a:pt x="63897" y="38894"/>
                </a:cubicBezTo>
                <a:close/>
              </a:path>
            </a:pathLst>
          </a:custGeom>
          <a:solidFill>
            <a:srgbClr val="2E70CD"/>
          </a:solidFill>
        </p:spPr>
      </p:sp>
      <p:sp>
        <p:nvSpPr>
          <p:cNvPr id="19" name="Text 16"/>
          <p:cNvSpPr/>
          <p:nvPr/>
        </p:nvSpPr>
        <p:spPr>
          <a:xfrm>
            <a:off x="6775450" y="2692400"/>
            <a:ext cx="4927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完整开源: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提供从固件到云端的完整方案，</a:t>
            </a:r>
            <a:r>
              <a:rPr lang="en-US" sz="1400" dirty="0">
                <a:solidFill>
                  <a:srgbClr val="0F2F5E"/>
                </a:solidFill>
                <a:highlight>
                  <a:srgbClr val="81B0E9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赋能教学与商用 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43-d3jnsbos8jdo4os5dm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预期成果与价值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443633"/>
            <a:ext cx="3695700" cy="4279900"/>
          </a:xfrm>
          <a:custGeom>
            <a:avLst/>
            <a:gdLst/>
            <a:ahLst/>
            <a:cxnLst/>
            <a:rect l="l" t="t" r="r" b="b"/>
            <a:pathLst>
              <a:path w="3695700" h="4279900">
                <a:moveTo>
                  <a:pt x="152411" y="0"/>
                </a:moveTo>
                <a:lnTo>
                  <a:pt x="3543289" y="0"/>
                </a:lnTo>
                <a:cubicBezTo>
                  <a:pt x="3627463" y="0"/>
                  <a:pt x="3695700" y="68237"/>
                  <a:pt x="3695700" y="152411"/>
                </a:cubicBezTo>
                <a:lnTo>
                  <a:pt x="3695700" y="4127489"/>
                </a:lnTo>
                <a:cubicBezTo>
                  <a:pt x="3695700" y="4211663"/>
                  <a:pt x="3627463" y="4279900"/>
                  <a:pt x="3543289" y="4279900"/>
                </a:cubicBezTo>
                <a:lnTo>
                  <a:pt x="152411" y="4279900"/>
                </a:lnTo>
                <a:cubicBezTo>
                  <a:pt x="68237" y="4279900"/>
                  <a:pt x="0" y="4211663"/>
                  <a:pt x="0" y="4127489"/>
                </a:cubicBezTo>
                <a:lnTo>
                  <a:pt x="0" y="152411"/>
                </a:lnTo>
                <a:cubicBezTo>
                  <a:pt x="0" y="68293"/>
                  <a:pt x="68293" y="0"/>
                  <a:pt x="152411" y="0"/>
                </a:cubicBezTo>
                <a:close/>
              </a:path>
            </a:pathLst>
          </a:custGeom>
          <a:solidFill>
            <a:srgbClr val="4A89DC">
              <a:alpha val="10196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1718667" y="1646833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495181" y="250627"/>
                </a:moveTo>
                <a:cubicBezTo>
                  <a:pt x="509707" y="246698"/>
                  <a:pt x="524947" y="253603"/>
                  <a:pt x="531495" y="267057"/>
                </a:cubicBezTo>
                <a:lnTo>
                  <a:pt x="553641" y="311825"/>
                </a:lnTo>
                <a:cubicBezTo>
                  <a:pt x="565904" y="313492"/>
                  <a:pt x="577929" y="316825"/>
                  <a:pt x="589240" y="321469"/>
                </a:cubicBezTo>
                <a:lnTo>
                  <a:pt x="630912" y="293727"/>
                </a:lnTo>
                <a:cubicBezTo>
                  <a:pt x="643414" y="285393"/>
                  <a:pt x="659963" y="287060"/>
                  <a:pt x="670560" y="297656"/>
                </a:cubicBezTo>
                <a:lnTo>
                  <a:pt x="693420" y="320516"/>
                </a:lnTo>
                <a:cubicBezTo>
                  <a:pt x="704017" y="331113"/>
                  <a:pt x="705683" y="347782"/>
                  <a:pt x="697349" y="360164"/>
                </a:cubicBezTo>
                <a:lnTo>
                  <a:pt x="669608" y="401717"/>
                </a:lnTo>
                <a:cubicBezTo>
                  <a:pt x="671870" y="407313"/>
                  <a:pt x="673894" y="413147"/>
                  <a:pt x="675561" y="419219"/>
                </a:cubicBezTo>
                <a:cubicBezTo>
                  <a:pt x="677228" y="425291"/>
                  <a:pt x="678299" y="431244"/>
                  <a:pt x="679133" y="437317"/>
                </a:cubicBezTo>
                <a:lnTo>
                  <a:pt x="724019" y="459462"/>
                </a:lnTo>
                <a:cubicBezTo>
                  <a:pt x="737473" y="466130"/>
                  <a:pt x="744379" y="481370"/>
                  <a:pt x="740450" y="495776"/>
                </a:cubicBezTo>
                <a:lnTo>
                  <a:pt x="732115" y="526971"/>
                </a:lnTo>
                <a:cubicBezTo>
                  <a:pt x="728186" y="541377"/>
                  <a:pt x="714732" y="551140"/>
                  <a:pt x="699730" y="550188"/>
                </a:cubicBezTo>
                <a:lnTo>
                  <a:pt x="649724" y="546973"/>
                </a:lnTo>
                <a:cubicBezTo>
                  <a:pt x="642223" y="556617"/>
                  <a:pt x="633532" y="565547"/>
                  <a:pt x="623649" y="573167"/>
                </a:cubicBezTo>
                <a:lnTo>
                  <a:pt x="626864" y="623054"/>
                </a:lnTo>
                <a:cubicBezTo>
                  <a:pt x="627817" y="638056"/>
                  <a:pt x="618053" y="651629"/>
                  <a:pt x="603647" y="655439"/>
                </a:cubicBezTo>
                <a:lnTo>
                  <a:pt x="572453" y="663773"/>
                </a:lnTo>
                <a:cubicBezTo>
                  <a:pt x="557927" y="667702"/>
                  <a:pt x="542806" y="660797"/>
                  <a:pt x="536138" y="647343"/>
                </a:cubicBezTo>
                <a:lnTo>
                  <a:pt x="513993" y="602575"/>
                </a:lnTo>
                <a:cubicBezTo>
                  <a:pt x="501729" y="600908"/>
                  <a:pt x="489704" y="597575"/>
                  <a:pt x="478393" y="592931"/>
                </a:cubicBezTo>
                <a:lnTo>
                  <a:pt x="436721" y="620673"/>
                </a:lnTo>
                <a:cubicBezTo>
                  <a:pt x="424220" y="629007"/>
                  <a:pt x="407670" y="627340"/>
                  <a:pt x="397073" y="616744"/>
                </a:cubicBezTo>
                <a:lnTo>
                  <a:pt x="374213" y="593884"/>
                </a:lnTo>
                <a:cubicBezTo>
                  <a:pt x="363617" y="583287"/>
                  <a:pt x="361950" y="566738"/>
                  <a:pt x="370284" y="554236"/>
                </a:cubicBezTo>
                <a:lnTo>
                  <a:pt x="398026" y="512564"/>
                </a:lnTo>
                <a:cubicBezTo>
                  <a:pt x="395764" y="506968"/>
                  <a:pt x="393740" y="501134"/>
                  <a:pt x="392073" y="495062"/>
                </a:cubicBezTo>
                <a:cubicBezTo>
                  <a:pt x="390406" y="488990"/>
                  <a:pt x="389334" y="482918"/>
                  <a:pt x="388501" y="476964"/>
                </a:cubicBezTo>
                <a:lnTo>
                  <a:pt x="343614" y="454819"/>
                </a:lnTo>
                <a:cubicBezTo>
                  <a:pt x="330160" y="448151"/>
                  <a:pt x="323374" y="432911"/>
                  <a:pt x="327184" y="418505"/>
                </a:cubicBezTo>
                <a:lnTo>
                  <a:pt x="335518" y="387310"/>
                </a:lnTo>
                <a:cubicBezTo>
                  <a:pt x="339447" y="372904"/>
                  <a:pt x="352901" y="363141"/>
                  <a:pt x="367903" y="364093"/>
                </a:cubicBezTo>
                <a:lnTo>
                  <a:pt x="417790" y="367308"/>
                </a:lnTo>
                <a:cubicBezTo>
                  <a:pt x="425291" y="357664"/>
                  <a:pt x="433983" y="348734"/>
                  <a:pt x="443865" y="341114"/>
                </a:cubicBezTo>
                <a:lnTo>
                  <a:pt x="440650" y="291346"/>
                </a:lnTo>
                <a:cubicBezTo>
                  <a:pt x="439698" y="276344"/>
                  <a:pt x="449461" y="262771"/>
                  <a:pt x="463867" y="258961"/>
                </a:cubicBezTo>
                <a:lnTo>
                  <a:pt x="495062" y="250627"/>
                </a:lnTo>
                <a:close/>
                <a:moveTo>
                  <a:pt x="533876" y="404813"/>
                </a:moveTo>
                <a:cubicBezTo>
                  <a:pt x="504963" y="404845"/>
                  <a:pt x="481515" y="428346"/>
                  <a:pt x="481548" y="457260"/>
                </a:cubicBezTo>
                <a:cubicBezTo>
                  <a:pt x="481581" y="486173"/>
                  <a:pt x="505082" y="509620"/>
                  <a:pt x="533995" y="509588"/>
                </a:cubicBezTo>
                <a:cubicBezTo>
                  <a:pt x="562909" y="509555"/>
                  <a:pt x="586356" y="486054"/>
                  <a:pt x="586323" y="457140"/>
                </a:cubicBezTo>
                <a:cubicBezTo>
                  <a:pt x="586290" y="428227"/>
                  <a:pt x="562790" y="404780"/>
                  <a:pt x="533876" y="404813"/>
                </a:cubicBezTo>
                <a:close/>
                <a:moveTo>
                  <a:pt x="267772" y="-54173"/>
                </a:moveTo>
                <a:lnTo>
                  <a:pt x="298966" y="-45839"/>
                </a:lnTo>
                <a:cubicBezTo>
                  <a:pt x="313373" y="-41910"/>
                  <a:pt x="323136" y="-28337"/>
                  <a:pt x="322183" y="-13454"/>
                </a:cubicBezTo>
                <a:lnTo>
                  <a:pt x="318968" y="36314"/>
                </a:lnTo>
                <a:cubicBezTo>
                  <a:pt x="328851" y="43934"/>
                  <a:pt x="337542" y="52745"/>
                  <a:pt x="345043" y="62508"/>
                </a:cubicBezTo>
                <a:lnTo>
                  <a:pt x="395049" y="59293"/>
                </a:lnTo>
                <a:cubicBezTo>
                  <a:pt x="409932" y="58341"/>
                  <a:pt x="423505" y="68104"/>
                  <a:pt x="427434" y="82510"/>
                </a:cubicBezTo>
                <a:lnTo>
                  <a:pt x="435769" y="113705"/>
                </a:lnTo>
                <a:cubicBezTo>
                  <a:pt x="439579" y="128111"/>
                  <a:pt x="432792" y="143351"/>
                  <a:pt x="419338" y="150019"/>
                </a:cubicBezTo>
                <a:lnTo>
                  <a:pt x="374452" y="172164"/>
                </a:lnTo>
                <a:cubicBezTo>
                  <a:pt x="373618" y="178237"/>
                  <a:pt x="372428" y="184309"/>
                  <a:pt x="370880" y="190262"/>
                </a:cubicBezTo>
                <a:cubicBezTo>
                  <a:pt x="369332" y="196215"/>
                  <a:pt x="367189" y="202168"/>
                  <a:pt x="364927" y="207764"/>
                </a:cubicBezTo>
                <a:lnTo>
                  <a:pt x="392668" y="249436"/>
                </a:lnTo>
                <a:cubicBezTo>
                  <a:pt x="401003" y="261937"/>
                  <a:pt x="399336" y="278487"/>
                  <a:pt x="388739" y="289084"/>
                </a:cubicBezTo>
                <a:lnTo>
                  <a:pt x="365879" y="311944"/>
                </a:lnTo>
                <a:cubicBezTo>
                  <a:pt x="355283" y="322540"/>
                  <a:pt x="338733" y="324207"/>
                  <a:pt x="326231" y="315873"/>
                </a:cubicBezTo>
                <a:lnTo>
                  <a:pt x="284559" y="288131"/>
                </a:lnTo>
                <a:cubicBezTo>
                  <a:pt x="273248" y="292775"/>
                  <a:pt x="261223" y="296108"/>
                  <a:pt x="248960" y="297775"/>
                </a:cubicBezTo>
                <a:lnTo>
                  <a:pt x="226814" y="342543"/>
                </a:lnTo>
                <a:cubicBezTo>
                  <a:pt x="220147" y="355997"/>
                  <a:pt x="204907" y="362783"/>
                  <a:pt x="190500" y="358973"/>
                </a:cubicBezTo>
                <a:lnTo>
                  <a:pt x="159306" y="350639"/>
                </a:lnTo>
                <a:cubicBezTo>
                  <a:pt x="144780" y="346710"/>
                  <a:pt x="135136" y="333137"/>
                  <a:pt x="136088" y="318254"/>
                </a:cubicBezTo>
                <a:lnTo>
                  <a:pt x="139303" y="268367"/>
                </a:lnTo>
                <a:cubicBezTo>
                  <a:pt x="129421" y="260747"/>
                  <a:pt x="120729" y="251936"/>
                  <a:pt x="113228" y="242173"/>
                </a:cubicBezTo>
                <a:lnTo>
                  <a:pt x="63222" y="245388"/>
                </a:lnTo>
                <a:cubicBezTo>
                  <a:pt x="48339" y="246340"/>
                  <a:pt x="34766" y="236577"/>
                  <a:pt x="30837" y="222171"/>
                </a:cubicBezTo>
                <a:lnTo>
                  <a:pt x="22503" y="190976"/>
                </a:lnTo>
                <a:cubicBezTo>
                  <a:pt x="18693" y="176570"/>
                  <a:pt x="25479" y="161330"/>
                  <a:pt x="38933" y="154662"/>
                </a:cubicBezTo>
                <a:lnTo>
                  <a:pt x="83820" y="132517"/>
                </a:lnTo>
                <a:cubicBezTo>
                  <a:pt x="84653" y="126444"/>
                  <a:pt x="85844" y="120491"/>
                  <a:pt x="87392" y="114419"/>
                </a:cubicBezTo>
                <a:cubicBezTo>
                  <a:pt x="89059" y="108347"/>
                  <a:pt x="90964" y="102513"/>
                  <a:pt x="93345" y="96917"/>
                </a:cubicBezTo>
                <a:lnTo>
                  <a:pt x="65603" y="55364"/>
                </a:lnTo>
                <a:cubicBezTo>
                  <a:pt x="57269" y="42863"/>
                  <a:pt x="58936" y="26313"/>
                  <a:pt x="69533" y="15716"/>
                </a:cubicBezTo>
                <a:lnTo>
                  <a:pt x="92393" y="-7144"/>
                </a:lnTo>
                <a:cubicBezTo>
                  <a:pt x="102989" y="-17740"/>
                  <a:pt x="119539" y="-19407"/>
                  <a:pt x="132040" y="-11073"/>
                </a:cubicBezTo>
                <a:lnTo>
                  <a:pt x="173712" y="16669"/>
                </a:lnTo>
                <a:cubicBezTo>
                  <a:pt x="185023" y="12025"/>
                  <a:pt x="197048" y="8692"/>
                  <a:pt x="209312" y="7025"/>
                </a:cubicBezTo>
                <a:lnTo>
                  <a:pt x="231458" y="-37743"/>
                </a:lnTo>
                <a:cubicBezTo>
                  <a:pt x="238125" y="-51197"/>
                  <a:pt x="253246" y="-57983"/>
                  <a:pt x="267772" y="-54173"/>
                </a:cubicBezTo>
                <a:close/>
                <a:moveTo>
                  <a:pt x="229076" y="100013"/>
                </a:moveTo>
                <a:cubicBezTo>
                  <a:pt x="200163" y="100013"/>
                  <a:pt x="176689" y="123487"/>
                  <a:pt x="176689" y="152400"/>
                </a:cubicBezTo>
                <a:cubicBezTo>
                  <a:pt x="176689" y="181313"/>
                  <a:pt x="200163" y="204787"/>
                  <a:pt x="229076" y="204787"/>
                </a:cubicBezTo>
                <a:cubicBezTo>
                  <a:pt x="257990" y="204787"/>
                  <a:pt x="281464" y="181313"/>
                  <a:pt x="281464" y="152400"/>
                </a:cubicBezTo>
                <a:cubicBezTo>
                  <a:pt x="281464" y="123487"/>
                  <a:pt x="257990" y="100013"/>
                  <a:pt x="229076" y="100013"/>
                </a:cubicBezTo>
                <a:close/>
              </a:path>
            </a:pathLst>
          </a:custGeom>
          <a:solidFill>
            <a:srgbClr val="4A89DC"/>
          </a:solidFill>
        </p:spPr>
      </p:sp>
      <p:sp>
        <p:nvSpPr>
          <p:cNvPr id="6" name="Text 3"/>
          <p:cNvSpPr/>
          <p:nvPr/>
        </p:nvSpPr>
        <p:spPr>
          <a:xfrm>
            <a:off x="1528167" y="2459633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硬件成果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12750" y="2916833"/>
            <a:ext cx="3378200" cy="2603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交付3个ZigBee终端节点与1套RK3568网关。节点尺寸50×30mm，续航八个月，成本低于九十元。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250333" y="1016000"/>
            <a:ext cx="3695700" cy="5130800"/>
          </a:xfrm>
          <a:custGeom>
            <a:avLst/>
            <a:gdLst/>
            <a:ahLst/>
            <a:cxnLst/>
            <a:rect l="l" t="t" r="r" b="b"/>
            <a:pathLst>
              <a:path w="3695700" h="5130800">
                <a:moveTo>
                  <a:pt x="152411" y="0"/>
                </a:moveTo>
                <a:lnTo>
                  <a:pt x="3543289" y="0"/>
                </a:lnTo>
                <a:cubicBezTo>
                  <a:pt x="3627463" y="0"/>
                  <a:pt x="3695700" y="68237"/>
                  <a:pt x="3695700" y="152411"/>
                </a:cubicBezTo>
                <a:lnTo>
                  <a:pt x="3695700" y="4978389"/>
                </a:lnTo>
                <a:cubicBezTo>
                  <a:pt x="3695700" y="5062563"/>
                  <a:pt x="3627463" y="5130800"/>
                  <a:pt x="3543289" y="5130800"/>
                </a:cubicBezTo>
                <a:lnTo>
                  <a:pt x="152411" y="5130800"/>
                </a:lnTo>
                <a:cubicBezTo>
                  <a:pt x="68237" y="5130800"/>
                  <a:pt x="0" y="5062563"/>
                  <a:pt x="0" y="4978389"/>
                </a:cubicBezTo>
                <a:lnTo>
                  <a:pt x="0" y="152411"/>
                </a:lnTo>
                <a:cubicBezTo>
                  <a:pt x="0" y="68293"/>
                  <a:pt x="68293" y="0"/>
                  <a:pt x="152411" y="0"/>
                </a:cubicBezTo>
                <a:close/>
              </a:path>
            </a:pathLst>
          </a:custGeom>
          <a:solidFill>
            <a:srgbClr val="81B0E9">
              <a:alpha val="20000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5753100" y="12192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429578" y="1429"/>
                </a:moveTo>
                <a:cubicBezTo>
                  <a:pt x="409337" y="-4405"/>
                  <a:pt x="388263" y="7382"/>
                  <a:pt x="382429" y="27622"/>
                </a:cubicBezTo>
                <a:lnTo>
                  <a:pt x="230029" y="561023"/>
                </a:lnTo>
                <a:cubicBezTo>
                  <a:pt x="224195" y="581263"/>
                  <a:pt x="235982" y="602337"/>
                  <a:pt x="256223" y="608171"/>
                </a:cubicBezTo>
                <a:cubicBezTo>
                  <a:pt x="276463" y="614005"/>
                  <a:pt x="297537" y="602218"/>
                  <a:pt x="303371" y="581978"/>
                </a:cubicBezTo>
                <a:lnTo>
                  <a:pt x="455771" y="48578"/>
                </a:lnTo>
                <a:cubicBezTo>
                  <a:pt x="461605" y="28337"/>
                  <a:pt x="449818" y="7263"/>
                  <a:pt x="429577" y="1429"/>
                </a:cubicBezTo>
                <a:close/>
                <a:moveTo>
                  <a:pt x="506492" y="163473"/>
                </a:moveTo>
                <a:cubicBezTo>
                  <a:pt x="491609" y="178356"/>
                  <a:pt x="491609" y="202525"/>
                  <a:pt x="506492" y="217408"/>
                </a:cubicBezTo>
                <a:lnTo>
                  <a:pt x="593884" y="304800"/>
                </a:lnTo>
                <a:lnTo>
                  <a:pt x="506492" y="392192"/>
                </a:lnTo>
                <a:cubicBezTo>
                  <a:pt x="491609" y="407075"/>
                  <a:pt x="491609" y="431244"/>
                  <a:pt x="506492" y="446127"/>
                </a:cubicBezTo>
                <a:cubicBezTo>
                  <a:pt x="521375" y="461010"/>
                  <a:pt x="545544" y="461010"/>
                  <a:pt x="560427" y="446127"/>
                </a:cubicBezTo>
                <a:lnTo>
                  <a:pt x="674727" y="331827"/>
                </a:lnTo>
                <a:cubicBezTo>
                  <a:pt x="689610" y="316944"/>
                  <a:pt x="689610" y="292775"/>
                  <a:pt x="674727" y="277892"/>
                </a:cubicBezTo>
                <a:lnTo>
                  <a:pt x="560427" y="163592"/>
                </a:lnTo>
                <a:cubicBezTo>
                  <a:pt x="545544" y="148709"/>
                  <a:pt x="521375" y="148709"/>
                  <a:pt x="506492" y="163592"/>
                </a:cubicBezTo>
                <a:close/>
                <a:moveTo>
                  <a:pt x="179427" y="163473"/>
                </a:moveTo>
                <a:cubicBezTo>
                  <a:pt x="164544" y="148590"/>
                  <a:pt x="140375" y="148590"/>
                  <a:pt x="125492" y="163473"/>
                </a:cubicBezTo>
                <a:lnTo>
                  <a:pt x="11192" y="277773"/>
                </a:lnTo>
                <a:cubicBezTo>
                  <a:pt x="-3691" y="292656"/>
                  <a:pt x="-3691" y="316825"/>
                  <a:pt x="11192" y="331708"/>
                </a:cubicBezTo>
                <a:lnTo>
                  <a:pt x="125492" y="446008"/>
                </a:lnTo>
                <a:cubicBezTo>
                  <a:pt x="140375" y="460891"/>
                  <a:pt x="164544" y="460891"/>
                  <a:pt x="179427" y="446008"/>
                </a:cubicBezTo>
                <a:cubicBezTo>
                  <a:pt x="194310" y="431125"/>
                  <a:pt x="194310" y="406956"/>
                  <a:pt x="179427" y="392073"/>
                </a:cubicBezTo>
                <a:lnTo>
                  <a:pt x="92035" y="304800"/>
                </a:lnTo>
                <a:lnTo>
                  <a:pt x="179308" y="217408"/>
                </a:lnTo>
                <a:cubicBezTo>
                  <a:pt x="194191" y="202525"/>
                  <a:pt x="194191" y="178356"/>
                  <a:pt x="179308" y="163473"/>
                </a:cubicBezTo>
                <a:close/>
              </a:path>
            </a:pathLst>
          </a:custGeom>
          <a:solidFill>
            <a:srgbClr val="81B0E9"/>
          </a:solidFill>
        </p:spPr>
      </p:sp>
      <p:sp>
        <p:nvSpPr>
          <p:cNvPr id="10" name="Text 7"/>
          <p:cNvSpPr/>
          <p:nvPr/>
        </p:nvSpPr>
        <p:spPr>
          <a:xfrm>
            <a:off x="5524500" y="2032000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软件成果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409083" y="2489200"/>
            <a:ext cx="3378200" cy="345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提供嵌入式固件、Python网关、Vue前端源码，全部托管至Gitee开源，支持二次开发。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8246666" y="1443633"/>
            <a:ext cx="3695700" cy="4279900"/>
          </a:xfrm>
          <a:custGeom>
            <a:avLst/>
            <a:gdLst/>
            <a:ahLst/>
            <a:cxnLst/>
            <a:rect l="l" t="t" r="r" b="b"/>
            <a:pathLst>
              <a:path w="3695700" h="4279900">
                <a:moveTo>
                  <a:pt x="152411" y="0"/>
                </a:moveTo>
                <a:lnTo>
                  <a:pt x="3543289" y="0"/>
                </a:lnTo>
                <a:cubicBezTo>
                  <a:pt x="3627463" y="0"/>
                  <a:pt x="3695700" y="68237"/>
                  <a:pt x="3695700" y="152411"/>
                </a:cubicBezTo>
                <a:lnTo>
                  <a:pt x="3695700" y="4127489"/>
                </a:lnTo>
                <a:cubicBezTo>
                  <a:pt x="3695700" y="4211663"/>
                  <a:pt x="3627463" y="4279900"/>
                  <a:pt x="3543289" y="4279900"/>
                </a:cubicBezTo>
                <a:lnTo>
                  <a:pt x="152411" y="4279900"/>
                </a:lnTo>
                <a:cubicBezTo>
                  <a:pt x="68237" y="4279900"/>
                  <a:pt x="0" y="4211663"/>
                  <a:pt x="0" y="4127489"/>
                </a:cubicBezTo>
                <a:lnTo>
                  <a:pt x="0" y="152411"/>
                </a:lnTo>
                <a:cubicBezTo>
                  <a:pt x="0" y="68293"/>
                  <a:pt x="68293" y="0"/>
                  <a:pt x="152411" y="0"/>
                </a:cubicBezTo>
                <a:close/>
              </a:path>
            </a:pathLst>
          </a:custGeom>
          <a:solidFill>
            <a:srgbClr val="2E70CD">
              <a:alpha val="10196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13" name="Shape 10"/>
          <p:cNvSpPr/>
          <p:nvPr/>
        </p:nvSpPr>
        <p:spPr>
          <a:xfrm>
            <a:off x="9863733" y="1646833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0" y="76200"/>
                </a:moveTo>
                <a:cubicBezTo>
                  <a:pt x="0" y="34171"/>
                  <a:pt x="34171" y="0"/>
                  <a:pt x="76200" y="0"/>
                </a:cubicBezTo>
                <a:lnTo>
                  <a:pt x="254198" y="0"/>
                </a:lnTo>
                <a:cubicBezTo>
                  <a:pt x="274439" y="0"/>
                  <a:pt x="293846" y="7977"/>
                  <a:pt x="308134" y="22265"/>
                </a:cubicBezTo>
                <a:lnTo>
                  <a:pt x="434935" y="149185"/>
                </a:lnTo>
                <a:cubicBezTo>
                  <a:pt x="449223" y="163473"/>
                  <a:pt x="457200" y="182880"/>
                  <a:pt x="457200" y="203121"/>
                </a:cubicBezTo>
                <a:lnTo>
                  <a:pt x="457200" y="533400"/>
                </a:lnTo>
                <a:cubicBezTo>
                  <a:pt x="457200" y="575429"/>
                  <a:pt x="423029" y="609600"/>
                  <a:pt x="381000" y="609600"/>
                </a:cubicBezTo>
                <a:lnTo>
                  <a:pt x="76200" y="609600"/>
                </a:lnTo>
                <a:cubicBezTo>
                  <a:pt x="34171" y="609600"/>
                  <a:pt x="0" y="575429"/>
                  <a:pt x="0" y="533400"/>
                </a:cubicBezTo>
                <a:lnTo>
                  <a:pt x="0" y="76200"/>
                </a:lnTo>
                <a:close/>
                <a:moveTo>
                  <a:pt x="247650" y="69652"/>
                </a:moveTo>
                <a:lnTo>
                  <a:pt x="247650" y="180975"/>
                </a:lnTo>
                <a:cubicBezTo>
                  <a:pt x="247650" y="196810"/>
                  <a:pt x="260390" y="209550"/>
                  <a:pt x="276225" y="209550"/>
                </a:cubicBezTo>
                <a:lnTo>
                  <a:pt x="387548" y="209550"/>
                </a:lnTo>
                <a:lnTo>
                  <a:pt x="247650" y="69652"/>
                </a:lnTo>
                <a:close/>
                <a:moveTo>
                  <a:pt x="142875" y="304800"/>
                </a:moveTo>
                <a:cubicBezTo>
                  <a:pt x="127040" y="304800"/>
                  <a:pt x="114300" y="317540"/>
                  <a:pt x="114300" y="333375"/>
                </a:cubicBezTo>
                <a:cubicBezTo>
                  <a:pt x="114300" y="349210"/>
                  <a:pt x="127040" y="361950"/>
                  <a:pt x="142875" y="361950"/>
                </a:cubicBezTo>
                <a:lnTo>
                  <a:pt x="314325" y="361950"/>
                </a:lnTo>
                <a:cubicBezTo>
                  <a:pt x="330160" y="361950"/>
                  <a:pt x="342900" y="349210"/>
                  <a:pt x="342900" y="333375"/>
                </a:cubicBezTo>
                <a:cubicBezTo>
                  <a:pt x="342900" y="317540"/>
                  <a:pt x="330160" y="304800"/>
                  <a:pt x="314325" y="304800"/>
                </a:cubicBezTo>
                <a:lnTo>
                  <a:pt x="142875" y="304800"/>
                </a:lnTo>
                <a:close/>
                <a:moveTo>
                  <a:pt x="142875" y="419100"/>
                </a:moveTo>
                <a:cubicBezTo>
                  <a:pt x="127040" y="419100"/>
                  <a:pt x="114300" y="431840"/>
                  <a:pt x="114300" y="447675"/>
                </a:cubicBezTo>
                <a:cubicBezTo>
                  <a:pt x="114300" y="463510"/>
                  <a:pt x="127040" y="476250"/>
                  <a:pt x="142875" y="476250"/>
                </a:cubicBezTo>
                <a:lnTo>
                  <a:pt x="314325" y="476250"/>
                </a:lnTo>
                <a:cubicBezTo>
                  <a:pt x="330160" y="476250"/>
                  <a:pt x="342900" y="463510"/>
                  <a:pt x="342900" y="447675"/>
                </a:cubicBezTo>
                <a:cubicBezTo>
                  <a:pt x="342900" y="431840"/>
                  <a:pt x="330160" y="419100"/>
                  <a:pt x="314325" y="419100"/>
                </a:cubicBezTo>
                <a:lnTo>
                  <a:pt x="142875" y="419100"/>
                </a:lnTo>
                <a:close/>
              </a:path>
            </a:pathLst>
          </a:custGeom>
          <a:solidFill>
            <a:srgbClr val="2E70CD"/>
          </a:solidFill>
        </p:spPr>
      </p:sp>
      <p:sp>
        <p:nvSpPr>
          <p:cNvPr id="14" name="Text 11"/>
          <p:cNvSpPr/>
          <p:nvPr/>
        </p:nvSpPr>
        <p:spPr>
          <a:xfrm>
            <a:off x="9520833" y="2459633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文档成果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405416" y="2916833"/>
            <a:ext cx="3378200" cy="2603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撰写万字毕业论文、系统测试报告、用户使用手册，并录制部署演示视频。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09550" y="6350000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81000">
                <a:srgbClr val="F0F8FF"/>
              </a:gs>
              <a:gs pos="100000">
                <a:srgbClr val="F0F8FF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5432425"/>
            <a:ext cx="12192000" cy="864870"/>
          </a:xfrm>
          <a:custGeom>
            <a:avLst/>
            <a:gdLst/>
            <a:ahLst/>
            <a:cxnLst/>
            <a:rect l="l" t="t" r="r" b="b"/>
            <a:pathLst>
              <a:path w="12192000" h="864870">
                <a:moveTo>
                  <a:pt x="12192000" y="61685"/>
                </a:moveTo>
                <a:lnTo>
                  <a:pt x="12192000" y="864870"/>
                </a:lnTo>
                <a:lnTo>
                  <a:pt x="0" y="864870"/>
                </a:lnTo>
                <a:lnTo>
                  <a:pt x="0" y="65089"/>
                </a:lnTo>
                <a:lnTo>
                  <a:pt x="136525" y="45945"/>
                </a:lnTo>
                <a:lnTo>
                  <a:pt x="278130" y="29779"/>
                </a:lnTo>
                <a:lnTo>
                  <a:pt x="420370" y="17017"/>
                </a:lnTo>
                <a:lnTo>
                  <a:pt x="561975" y="8083"/>
                </a:lnTo>
                <a:lnTo>
                  <a:pt x="703580" y="2552"/>
                </a:lnTo>
                <a:lnTo>
                  <a:pt x="845185" y="0"/>
                </a:lnTo>
                <a:lnTo>
                  <a:pt x="986790" y="425"/>
                </a:lnTo>
                <a:lnTo>
                  <a:pt x="1128395" y="3829"/>
                </a:lnTo>
                <a:lnTo>
                  <a:pt x="1270635" y="10210"/>
                </a:lnTo>
                <a:lnTo>
                  <a:pt x="1412240" y="18718"/>
                </a:lnTo>
                <a:lnTo>
                  <a:pt x="1553845" y="29779"/>
                </a:lnTo>
                <a:lnTo>
                  <a:pt x="1695450" y="42967"/>
                </a:lnTo>
                <a:lnTo>
                  <a:pt x="1837055" y="58282"/>
                </a:lnTo>
                <a:lnTo>
                  <a:pt x="1978660" y="75299"/>
                </a:lnTo>
                <a:lnTo>
                  <a:pt x="2120265" y="94017"/>
                </a:lnTo>
                <a:lnTo>
                  <a:pt x="2262505" y="114437"/>
                </a:lnTo>
                <a:lnTo>
                  <a:pt x="2404110" y="136133"/>
                </a:lnTo>
                <a:lnTo>
                  <a:pt x="2545715" y="159105"/>
                </a:lnTo>
                <a:lnTo>
                  <a:pt x="2687320" y="183354"/>
                </a:lnTo>
                <a:lnTo>
                  <a:pt x="2828925" y="208454"/>
                </a:lnTo>
                <a:lnTo>
                  <a:pt x="2970530" y="233979"/>
                </a:lnTo>
                <a:lnTo>
                  <a:pt x="3112770" y="260354"/>
                </a:lnTo>
                <a:lnTo>
                  <a:pt x="3254375" y="286730"/>
                </a:lnTo>
                <a:lnTo>
                  <a:pt x="3395980" y="313957"/>
                </a:lnTo>
                <a:lnTo>
                  <a:pt x="3537585" y="340758"/>
                </a:lnTo>
                <a:lnTo>
                  <a:pt x="3679190" y="367559"/>
                </a:lnTo>
                <a:lnTo>
                  <a:pt x="3820795" y="394360"/>
                </a:lnTo>
                <a:lnTo>
                  <a:pt x="3963035" y="420736"/>
                </a:lnTo>
                <a:lnTo>
                  <a:pt x="4104640" y="446261"/>
                </a:lnTo>
                <a:lnTo>
                  <a:pt x="4246245" y="471361"/>
                </a:lnTo>
                <a:lnTo>
                  <a:pt x="4387850" y="495609"/>
                </a:lnTo>
                <a:lnTo>
                  <a:pt x="4529455" y="518582"/>
                </a:lnTo>
                <a:lnTo>
                  <a:pt x="4671060" y="540278"/>
                </a:lnTo>
                <a:lnTo>
                  <a:pt x="4813300" y="560698"/>
                </a:lnTo>
                <a:lnTo>
                  <a:pt x="4954905" y="579416"/>
                </a:lnTo>
                <a:lnTo>
                  <a:pt x="5096510" y="596433"/>
                </a:lnTo>
                <a:lnTo>
                  <a:pt x="5238115" y="611748"/>
                </a:lnTo>
                <a:lnTo>
                  <a:pt x="5379720" y="624936"/>
                </a:lnTo>
                <a:lnTo>
                  <a:pt x="5521325" y="635996"/>
                </a:lnTo>
                <a:lnTo>
                  <a:pt x="5662930" y="644505"/>
                </a:lnTo>
                <a:lnTo>
                  <a:pt x="5805170" y="650886"/>
                </a:lnTo>
                <a:lnTo>
                  <a:pt x="5946775" y="654289"/>
                </a:lnTo>
                <a:lnTo>
                  <a:pt x="6088380" y="654715"/>
                </a:lnTo>
                <a:lnTo>
                  <a:pt x="6108065" y="654289"/>
                </a:lnTo>
                <a:lnTo>
                  <a:pt x="6128385" y="654715"/>
                </a:lnTo>
                <a:lnTo>
                  <a:pt x="6269990" y="654289"/>
                </a:lnTo>
                <a:lnTo>
                  <a:pt x="6411595" y="650886"/>
                </a:lnTo>
                <a:lnTo>
                  <a:pt x="6553835" y="644505"/>
                </a:lnTo>
                <a:lnTo>
                  <a:pt x="6695440" y="635996"/>
                </a:lnTo>
                <a:lnTo>
                  <a:pt x="6837045" y="624936"/>
                </a:lnTo>
                <a:lnTo>
                  <a:pt x="6978650" y="611748"/>
                </a:lnTo>
                <a:lnTo>
                  <a:pt x="7120255" y="596433"/>
                </a:lnTo>
                <a:lnTo>
                  <a:pt x="7261860" y="579416"/>
                </a:lnTo>
                <a:lnTo>
                  <a:pt x="7403465" y="560698"/>
                </a:lnTo>
                <a:lnTo>
                  <a:pt x="7545705" y="540278"/>
                </a:lnTo>
                <a:lnTo>
                  <a:pt x="7687310" y="518582"/>
                </a:lnTo>
                <a:lnTo>
                  <a:pt x="7828915" y="495609"/>
                </a:lnTo>
                <a:lnTo>
                  <a:pt x="7970520" y="471361"/>
                </a:lnTo>
                <a:lnTo>
                  <a:pt x="8112125" y="446261"/>
                </a:lnTo>
                <a:lnTo>
                  <a:pt x="8253730" y="420736"/>
                </a:lnTo>
                <a:lnTo>
                  <a:pt x="8395970" y="394360"/>
                </a:lnTo>
                <a:lnTo>
                  <a:pt x="8537575" y="367559"/>
                </a:lnTo>
                <a:lnTo>
                  <a:pt x="8679180" y="340758"/>
                </a:lnTo>
                <a:lnTo>
                  <a:pt x="8820785" y="313957"/>
                </a:lnTo>
                <a:lnTo>
                  <a:pt x="8962390" y="286730"/>
                </a:lnTo>
                <a:lnTo>
                  <a:pt x="9103995" y="260354"/>
                </a:lnTo>
                <a:lnTo>
                  <a:pt x="9246235" y="233979"/>
                </a:lnTo>
                <a:lnTo>
                  <a:pt x="9387840" y="208454"/>
                </a:lnTo>
                <a:lnTo>
                  <a:pt x="9529445" y="183354"/>
                </a:lnTo>
                <a:lnTo>
                  <a:pt x="9671050" y="159105"/>
                </a:lnTo>
                <a:lnTo>
                  <a:pt x="9812655" y="136133"/>
                </a:lnTo>
                <a:lnTo>
                  <a:pt x="9954260" y="114437"/>
                </a:lnTo>
                <a:lnTo>
                  <a:pt x="10096500" y="94017"/>
                </a:lnTo>
                <a:lnTo>
                  <a:pt x="10238105" y="75299"/>
                </a:lnTo>
                <a:lnTo>
                  <a:pt x="10379710" y="58282"/>
                </a:lnTo>
                <a:lnTo>
                  <a:pt x="10521315" y="42967"/>
                </a:lnTo>
                <a:lnTo>
                  <a:pt x="10662920" y="29779"/>
                </a:lnTo>
                <a:lnTo>
                  <a:pt x="10804525" y="18718"/>
                </a:lnTo>
                <a:lnTo>
                  <a:pt x="10946130" y="10210"/>
                </a:lnTo>
                <a:lnTo>
                  <a:pt x="11088370" y="3829"/>
                </a:lnTo>
                <a:lnTo>
                  <a:pt x="11229975" y="425"/>
                </a:lnTo>
                <a:lnTo>
                  <a:pt x="11371580" y="0"/>
                </a:lnTo>
                <a:lnTo>
                  <a:pt x="11513185" y="2552"/>
                </a:lnTo>
                <a:lnTo>
                  <a:pt x="11654790" y="8083"/>
                </a:lnTo>
                <a:lnTo>
                  <a:pt x="11796395" y="17017"/>
                </a:lnTo>
                <a:lnTo>
                  <a:pt x="11938635" y="29779"/>
                </a:lnTo>
                <a:lnTo>
                  <a:pt x="12080240" y="45945"/>
                </a:lnTo>
                <a:lnTo>
                  <a:pt x="12192000" y="61685"/>
                </a:lnTo>
                <a:close/>
              </a:path>
            </a:pathLst>
          </a:custGeom>
          <a:gradFill flip="none" rotWithShape="1">
            <a:gsLst>
              <a:gs pos="0">
                <a:srgbClr val="F8AA5C"/>
              </a:gs>
              <a:gs pos="58000">
                <a:srgbClr val="FBCC9D"/>
              </a:gs>
              <a:gs pos="99000">
                <a:srgbClr val="FDEEDE"/>
              </a:gs>
              <a:gs pos="100000">
                <a:srgbClr val="FDEEDE"/>
              </a:gs>
            </a:gsLst>
            <a:lin ang="0" scaled="1"/>
          </a:gradFill>
        </p:spPr>
      </p:sp>
      <p:sp>
        <p:nvSpPr>
          <p:cNvPr id="5" name="Text 3"/>
          <p:cNvSpPr/>
          <p:nvPr/>
        </p:nvSpPr>
        <p:spPr>
          <a:xfrm>
            <a:off x="0" y="5432425"/>
            <a:ext cx="12192000" cy="8648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0" y="5594985"/>
            <a:ext cx="12192000" cy="1263015"/>
          </a:xfrm>
          <a:custGeom>
            <a:avLst/>
            <a:gdLst/>
            <a:ahLst/>
            <a:cxnLst/>
            <a:rect l="l" t="t" r="r" b="b"/>
            <a:pathLst>
              <a:path w="12192000" h="1263015">
                <a:moveTo>
                  <a:pt x="12192000" y="882546"/>
                </a:moveTo>
                <a:lnTo>
                  <a:pt x="12192000" y="1263015"/>
                </a:lnTo>
                <a:lnTo>
                  <a:pt x="0" y="1263015"/>
                </a:lnTo>
                <a:lnTo>
                  <a:pt x="0" y="65426"/>
                </a:lnTo>
                <a:lnTo>
                  <a:pt x="136525" y="46225"/>
                </a:lnTo>
                <a:lnTo>
                  <a:pt x="278130" y="29869"/>
                </a:lnTo>
                <a:lnTo>
                  <a:pt x="420370" y="17068"/>
                </a:lnTo>
                <a:lnTo>
                  <a:pt x="561975" y="7823"/>
                </a:lnTo>
                <a:lnTo>
                  <a:pt x="703580" y="2845"/>
                </a:lnTo>
                <a:lnTo>
                  <a:pt x="845185" y="0"/>
                </a:lnTo>
                <a:lnTo>
                  <a:pt x="986790" y="711"/>
                </a:lnTo>
                <a:lnTo>
                  <a:pt x="1128395" y="3556"/>
                </a:lnTo>
                <a:lnTo>
                  <a:pt x="1270635" y="9956"/>
                </a:lnTo>
                <a:lnTo>
                  <a:pt x="1412240" y="18490"/>
                </a:lnTo>
                <a:lnTo>
                  <a:pt x="1553845" y="29869"/>
                </a:lnTo>
                <a:lnTo>
                  <a:pt x="1695450" y="42669"/>
                </a:lnTo>
                <a:lnTo>
                  <a:pt x="1837055" y="58315"/>
                </a:lnTo>
                <a:lnTo>
                  <a:pt x="1978660" y="75383"/>
                </a:lnTo>
                <a:lnTo>
                  <a:pt x="2120265" y="93873"/>
                </a:lnTo>
                <a:lnTo>
                  <a:pt x="2262505" y="114496"/>
                </a:lnTo>
                <a:lnTo>
                  <a:pt x="2404110" y="135831"/>
                </a:lnTo>
                <a:lnTo>
                  <a:pt x="2545715" y="159299"/>
                </a:lnTo>
                <a:lnTo>
                  <a:pt x="2687320" y="183479"/>
                </a:lnTo>
                <a:lnTo>
                  <a:pt x="2828925" y="208369"/>
                </a:lnTo>
                <a:lnTo>
                  <a:pt x="2970530" y="233971"/>
                </a:lnTo>
                <a:lnTo>
                  <a:pt x="3112770" y="260283"/>
                </a:lnTo>
                <a:lnTo>
                  <a:pt x="3254375" y="286596"/>
                </a:lnTo>
                <a:lnTo>
                  <a:pt x="3395980" y="314331"/>
                </a:lnTo>
                <a:lnTo>
                  <a:pt x="3537585" y="340644"/>
                </a:lnTo>
                <a:lnTo>
                  <a:pt x="3679190" y="367668"/>
                </a:lnTo>
                <a:lnTo>
                  <a:pt x="3820795" y="394692"/>
                </a:lnTo>
                <a:lnTo>
                  <a:pt x="3963035" y="421005"/>
                </a:lnTo>
                <a:lnTo>
                  <a:pt x="4104640" y="446607"/>
                </a:lnTo>
                <a:lnTo>
                  <a:pt x="4246245" y="471497"/>
                </a:lnTo>
                <a:lnTo>
                  <a:pt x="4387850" y="495676"/>
                </a:lnTo>
                <a:lnTo>
                  <a:pt x="4529455" y="518434"/>
                </a:lnTo>
                <a:lnTo>
                  <a:pt x="4671060" y="540479"/>
                </a:lnTo>
                <a:lnTo>
                  <a:pt x="4813300" y="561103"/>
                </a:lnTo>
                <a:lnTo>
                  <a:pt x="4954905" y="579593"/>
                </a:lnTo>
                <a:lnTo>
                  <a:pt x="5096510" y="596661"/>
                </a:lnTo>
                <a:lnTo>
                  <a:pt x="5238115" y="611595"/>
                </a:lnTo>
                <a:lnTo>
                  <a:pt x="5379720" y="625107"/>
                </a:lnTo>
                <a:lnTo>
                  <a:pt x="5521325" y="636486"/>
                </a:lnTo>
                <a:lnTo>
                  <a:pt x="5662930" y="645019"/>
                </a:lnTo>
                <a:lnTo>
                  <a:pt x="5805170" y="650709"/>
                </a:lnTo>
                <a:lnTo>
                  <a:pt x="5946775" y="654265"/>
                </a:lnTo>
                <a:lnTo>
                  <a:pt x="6088380" y="654976"/>
                </a:lnTo>
                <a:lnTo>
                  <a:pt x="6108065" y="654265"/>
                </a:lnTo>
                <a:lnTo>
                  <a:pt x="6128385" y="654976"/>
                </a:lnTo>
                <a:lnTo>
                  <a:pt x="6269990" y="654265"/>
                </a:lnTo>
                <a:lnTo>
                  <a:pt x="6411595" y="650709"/>
                </a:lnTo>
                <a:lnTo>
                  <a:pt x="6553835" y="645019"/>
                </a:lnTo>
                <a:lnTo>
                  <a:pt x="6695440" y="636486"/>
                </a:lnTo>
                <a:lnTo>
                  <a:pt x="6837045" y="625107"/>
                </a:lnTo>
                <a:lnTo>
                  <a:pt x="6978650" y="611595"/>
                </a:lnTo>
                <a:lnTo>
                  <a:pt x="7120255" y="596661"/>
                </a:lnTo>
                <a:lnTo>
                  <a:pt x="7261860" y="579593"/>
                </a:lnTo>
                <a:lnTo>
                  <a:pt x="7403465" y="561103"/>
                </a:lnTo>
                <a:lnTo>
                  <a:pt x="7545705" y="540479"/>
                </a:lnTo>
                <a:lnTo>
                  <a:pt x="7687310" y="518434"/>
                </a:lnTo>
                <a:lnTo>
                  <a:pt x="7828915" y="495676"/>
                </a:lnTo>
                <a:lnTo>
                  <a:pt x="7970520" y="471497"/>
                </a:lnTo>
                <a:lnTo>
                  <a:pt x="8112125" y="446607"/>
                </a:lnTo>
                <a:lnTo>
                  <a:pt x="8253730" y="421005"/>
                </a:lnTo>
                <a:lnTo>
                  <a:pt x="8395970" y="394692"/>
                </a:lnTo>
                <a:lnTo>
                  <a:pt x="8537575" y="367668"/>
                </a:lnTo>
                <a:lnTo>
                  <a:pt x="8679180" y="340644"/>
                </a:lnTo>
                <a:lnTo>
                  <a:pt x="8820785" y="314331"/>
                </a:lnTo>
                <a:lnTo>
                  <a:pt x="8962390" y="286596"/>
                </a:lnTo>
                <a:lnTo>
                  <a:pt x="9103995" y="260283"/>
                </a:lnTo>
                <a:lnTo>
                  <a:pt x="9246235" y="233971"/>
                </a:lnTo>
                <a:lnTo>
                  <a:pt x="9387840" y="208369"/>
                </a:lnTo>
                <a:lnTo>
                  <a:pt x="9529445" y="183479"/>
                </a:lnTo>
                <a:lnTo>
                  <a:pt x="9671050" y="159299"/>
                </a:lnTo>
                <a:lnTo>
                  <a:pt x="9812655" y="135831"/>
                </a:lnTo>
                <a:lnTo>
                  <a:pt x="9954260" y="114496"/>
                </a:lnTo>
                <a:lnTo>
                  <a:pt x="10096500" y="93873"/>
                </a:lnTo>
                <a:lnTo>
                  <a:pt x="10238105" y="75383"/>
                </a:lnTo>
                <a:lnTo>
                  <a:pt x="10379710" y="58315"/>
                </a:lnTo>
                <a:lnTo>
                  <a:pt x="10521315" y="42669"/>
                </a:lnTo>
                <a:lnTo>
                  <a:pt x="10662920" y="29869"/>
                </a:lnTo>
                <a:lnTo>
                  <a:pt x="10804525" y="18490"/>
                </a:lnTo>
                <a:lnTo>
                  <a:pt x="10946130" y="9956"/>
                </a:lnTo>
                <a:lnTo>
                  <a:pt x="11088370" y="3556"/>
                </a:lnTo>
                <a:lnTo>
                  <a:pt x="11229975" y="711"/>
                </a:lnTo>
                <a:lnTo>
                  <a:pt x="11371580" y="0"/>
                </a:lnTo>
                <a:lnTo>
                  <a:pt x="11513185" y="2845"/>
                </a:lnTo>
                <a:lnTo>
                  <a:pt x="11654790" y="7823"/>
                </a:lnTo>
                <a:lnTo>
                  <a:pt x="11796395" y="17068"/>
                </a:lnTo>
                <a:lnTo>
                  <a:pt x="11938635" y="29869"/>
                </a:lnTo>
                <a:lnTo>
                  <a:pt x="12080240" y="46225"/>
                </a:lnTo>
                <a:lnTo>
                  <a:pt x="12192000" y="61871"/>
                </a:lnTo>
                <a:lnTo>
                  <a:pt x="12192000" y="882546"/>
                </a:lnTo>
                <a:close/>
              </a:path>
            </a:pathLst>
          </a:custGeom>
          <a:solidFill>
            <a:srgbClr val="056EE1"/>
          </a:solidFill>
        </p:spPr>
      </p:sp>
      <p:sp>
        <p:nvSpPr>
          <p:cNvPr id="7" name="Text 5"/>
          <p:cNvSpPr/>
          <p:nvPr/>
        </p:nvSpPr>
        <p:spPr>
          <a:xfrm>
            <a:off x="0" y="5594985"/>
            <a:ext cx="12192000" cy="12630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0" descr="https://kimi-img.moonshot.cn/pub/slides/slides_tmpl/image/25-10-09-17:19:39-d3jnsaos8jdo4os5dlu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962025"/>
            <a:ext cx="6382385" cy="610806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2725420" y="2994025"/>
            <a:ext cx="6598920" cy="180784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致谢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106785" y="69373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11106785" y="75469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11106785" y="81565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4" name="Text 11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2000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rgbClr val="EFF6FC"/>
            </a:gs>
            <a:gs pos="100000">
              <a:srgbClr val="BED7E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39-d3jnsaos8jdo4os5dls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" y="365760"/>
            <a:ext cx="11826240" cy="649224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67075" y="756100"/>
            <a:ext cx="237324" cy="0"/>
          </a:xfrm>
          <a:prstGeom prst="line">
            <a:avLst/>
          </a:prstGeom>
          <a:noFill/>
          <a:ln w="3175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667075" y="821637"/>
            <a:ext cx="237324" cy="0"/>
          </a:xfrm>
          <a:prstGeom prst="line">
            <a:avLst/>
          </a:prstGeom>
          <a:noFill/>
          <a:ln w="3175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667075" y="887173"/>
            <a:ext cx="237324" cy="0"/>
          </a:xfrm>
          <a:prstGeom prst="line">
            <a:avLst/>
          </a:prstGeom>
          <a:noFill/>
          <a:ln w="3175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462280" y="4294505"/>
            <a:ext cx="774258" cy="76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Text 4"/>
          <p:cNvSpPr/>
          <p:nvPr/>
        </p:nvSpPr>
        <p:spPr>
          <a:xfrm>
            <a:off x="462280" y="4294505"/>
            <a:ext cx="774258" cy="76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30690" y="4332605"/>
            <a:ext cx="566757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9" name="Image 1" descr="https://kimi-img.moonshot.cn/pub/slides/slides_tmpl/image/25-10-09-17:19:40-d3jnsb0s8jdo4os5dlv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0" y="984250"/>
            <a:ext cx="4748530" cy="474853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10-09-17:19:39-d3jnsaos8jdo4os5dlq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98210"/>
            <a:ext cx="12192000" cy="859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39115" y="1656080"/>
            <a:ext cx="7708900" cy="16300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0000" b="1" dirty="0">
                <a:solidFill>
                  <a:srgbClr val="004CC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485140" y="3115945"/>
            <a:ext cx="6025515" cy="12452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500" dirty="0">
                <a:solidFill>
                  <a:srgbClr val="004CC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pic>
        <p:nvPicPr>
          <p:cNvPr id="13" name="Image 3" descr="https://kimi-img.moonshot.cn/pub/slides/slides_tmpl/image/25-10-09-17:19:39-d3jnsaos8jdo4os5dl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4965065"/>
            <a:ext cx="4526915" cy="59753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405380" y="5071745"/>
            <a:ext cx="2350135" cy="3067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日期：2025/12/19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538480" y="5071745"/>
            <a:ext cx="1666875" cy="3371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1600" dirty="0"/>
              <a:t>杨佳昊</a:t>
            </a:r>
            <a:endParaRPr lang="zh-CN" alt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81000">
                <a:srgbClr val="F0F8FF"/>
              </a:gs>
              <a:gs pos="100000">
                <a:srgbClr val="F0F8FF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699895" y="2041906"/>
            <a:ext cx="2643505" cy="2643505"/>
          </a:xfrm>
          <a:prstGeom prst="ellipse">
            <a:avLst/>
          </a:prstGeom>
          <a:gradFill flip="none" rotWithShape="1">
            <a:gsLst>
              <a:gs pos="0">
                <a:srgbClr val="C8E2FE"/>
              </a:gs>
              <a:gs pos="30000">
                <a:srgbClr val="C8E2FE">
                  <a:alpha val="0"/>
                </a:srgbClr>
              </a:gs>
              <a:gs pos="100000">
                <a:srgbClr val="C8E2FE">
                  <a:alpha val="0"/>
                </a:srgbClr>
              </a:gs>
            </a:gsLst>
            <a:lin ang="5400000" scaled="1"/>
          </a:gradFill>
        </p:spPr>
      </p:sp>
      <p:sp>
        <p:nvSpPr>
          <p:cNvPr id="5" name="Text 3"/>
          <p:cNvSpPr/>
          <p:nvPr/>
        </p:nvSpPr>
        <p:spPr>
          <a:xfrm>
            <a:off x="1699895" y="2041906"/>
            <a:ext cx="2643505" cy="26435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0" y="5624503"/>
            <a:ext cx="7802117" cy="998185"/>
          </a:xfrm>
          <a:custGeom>
            <a:avLst/>
            <a:gdLst/>
            <a:ahLst/>
            <a:cxnLst/>
            <a:rect l="l" t="t" r="r" b="b"/>
            <a:pathLst>
              <a:path w="7802117" h="998185">
                <a:moveTo>
                  <a:pt x="7802117" y="998185"/>
                </a:moveTo>
                <a:lnTo>
                  <a:pt x="0" y="998185"/>
                </a:lnTo>
                <a:lnTo>
                  <a:pt x="0" y="323839"/>
                </a:lnTo>
                <a:lnTo>
                  <a:pt x="52704" y="306059"/>
                </a:lnTo>
                <a:lnTo>
                  <a:pt x="281935" y="240022"/>
                </a:lnTo>
                <a:lnTo>
                  <a:pt x="511167" y="182874"/>
                </a:lnTo>
                <a:lnTo>
                  <a:pt x="740398" y="133980"/>
                </a:lnTo>
                <a:lnTo>
                  <a:pt x="968994" y="93342"/>
                </a:lnTo>
                <a:lnTo>
                  <a:pt x="1198225" y="60323"/>
                </a:lnTo>
                <a:lnTo>
                  <a:pt x="1427457" y="34924"/>
                </a:lnTo>
                <a:lnTo>
                  <a:pt x="1656688" y="16509"/>
                </a:lnTo>
                <a:lnTo>
                  <a:pt x="1885919" y="5080"/>
                </a:lnTo>
                <a:lnTo>
                  <a:pt x="2115150" y="0"/>
                </a:lnTo>
                <a:lnTo>
                  <a:pt x="2344382" y="1270"/>
                </a:lnTo>
                <a:lnTo>
                  <a:pt x="2573613" y="8255"/>
                </a:lnTo>
                <a:lnTo>
                  <a:pt x="2802844" y="20319"/>
                </a:lnTo>
                <a:lnTo>
                  <a:pt x="3032075" y="38099"/>
                </a:lnTo>
                <a:lnTo>
                  <a:pt x="3261306" y="60323"/>
                </a:lnTo>
                <a:lnTo>
                  <a:pt x="3490538" y="86992"/>
                </a:lnTo>
                <a:lnTo>
                  <a:pt x="3719769" y="118106"/>
                </a:lnTo>
                <a:lnTo>
                  <a:pt x="3949000" y="153030"/>
                </a:lnTo>
                <a:lnTo>
                  <a:pt x="4178231" y="191128"/>
                </a:lnTo>
                <a:lnTo>
                  <a:pt x="4407463" y="233037"/>
                </a:lnTo>
                <a:lnTo>
                  <a:pt x="4636059" y="276850"/>
                </a:lnTo>
                <a:lnTo>
                  <a:pt x="4865290" y="323839"/>
                </a:lnTo>
                <a:lnTo>
                  <a:pt x="5094521" y="372732"/>
                </a:lnTo>
                <a:lnTo>
                  <a:pt x="5323753" y="423530"/>
                </a:lnTo>
                <a:lnTo>
                  <a:pt x="5552984" y="475598"/>
                </a:lnTo>
                <a:lnTo>
                  <a:pt x="5782215" y="528936"/>
                </a:lnTo>
                <a:lnTo>
                  <a:pt x="6011446" y="583545"/>
                </a:lnTo>
                <a:lnTo>
                  <a:pt x="6240678" y="638153"/>
                </a:lnTo>
                <a:lnTo>
                  <a:pt x="6469909" y="692761"/>
                </a:lnTo>
                <a:lnTo>
                  <a:pt x="6699140" y="748004"/>
                </a:lnTo>
                <a:lnTo>
                  <a:pt x="6928371" y="801977"/>
                </a:lnTo>
                <a:lnTo>
                  <a:pt x="7157603" y="855315"/>
                </a:lnTo>
                <a:lnTo>
                  <a:pt x="7386834" y="907383"/>
                </a:lnTo>
                <a:lnTo>
                  <a:pt x="7616065" y="958181"/>
                </a:lnTo>
                <a:lnTo>
                  <a:pt x="7802117" y="998185"/>
                </a:lnTo>
                <a:close/>
              </a:path>
            </a:pathLst>
          </a:custGeom>
          <a:gradFill flip="none" rotWithShape="1">
            <a:gsLst>
              <a:gs pos="0">
                <a:srgbClr val="F8AA5C"/>
              </a:gs>
              <a:gs pos="26000">
                <a:srgbClr val="F8AA5C"/>
              </a:gs>
              <a:gs pos="63000">
                <a:srgbClr val="FBCC9D"/>
              </a:gs>
              <a:gs pos="99000">
                <a:srgbClr val="FDEEDE"/>
              </a:gs>
              <a:gs pos="100000">
                <a:srgbClr val="FDEEDE"/>
              </a:gs>
            </a:gsLst>
            <a:lin ang="0" scaled="1"/>
          </a:gradFill>
        </p:spPr>
      </p:sp>
      <p:sp>
        <p:nvSpPr>
          <p:cNvPr id="7" name="Text 5"/>
          <p:cNvSpPr/>
          <p:nvPr/>
        </p:nvSpPr>
        <p:spPr>
          <a:xfrm>
            <a:off x="0" y="5624503"/>
            <a:ext cx="7802117" cy="9981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0" y="5786120"/>
            <a:ext cx="12192000" cy="1071880"/>
          </a:xfrm>
          <a:custGeom>
            <a:avLst/>
            <a:gdLst/>
            <a:ahLst/>
            <a:cxnLst/>
            <a:rect l="l" t="t" r="r" b="b"/>
            <a:pathLst>
              <a:path w="12192000" h="1071880">
                <a:moveTo>
                  <a:pt x="12192000" y="65405"/>
                </a:moveTo>
                <a:lnTo>
                  <a:pt x="12192000" y="1071880"/>
                </a:lnTo>
                <a:lnTo>
                  <a:pt x="0" y="1071880"/>
                </a:lnTo>
                <a:lnTo>
                  <a:pt x="0" y="69215"/>
                </a:lnTo>
                <a:lnTo>
                  <a:pt x="136525" y="48895"/>
                </a:lnTo>
                <a:lnTo>
                  <a:pt x="278130" y="31750"/>
                </a:lnTo>
                <a:lnTo>
                  <a:pt x="420370" y="17780"/>
                </a:lnTo>
                <a:lnTo>
                  <a:pt x="561975" y="8255"/>
                </a:lnTo>
                <a:lnTo>
                  <a:pt x="703580" y="2540"/>
                </a:lnTo>
                <a:lnTo>
                  <a:pt x="845185" y="0"/>
                </a:lnTo>
                <a:lnTo>
                  <a:pt x="986790" y="635"/>
                </a:lnTo>
                <a:lnTo>
                  <a:pt x="1128395" y="3810"/>
                </a:lnTo>
                <a:lnTo>
                  <a:pt x="1270635" y="10795"/>
                </a:lnTo>
                <a:lnTo>
                  <a:pt x="1412240" y="19685"/>
                </a:lnTo>
                <a:lnTo>
                  <a:pt x="1553845" y="31750"/>
                </a:lnTo>
                <a:lnTo>
                  <a:pt x="1695450" y="45720"/>
                </a:lnTo>
                <a:lnTo>
                  <a:pt x="1837055" y="61595"/>
                </a:lnTo>
                <a:lnTo>
                  <a:pt x="1978660" y="80010"/>
                </a:lnTo>
                <a:lnTo>
                  <a:pt x="2120265" y="99695"/>
                </a:lnTo>
                <a:lnTo>
                  <a:pt x="2262505" y="121285"/>
                </a:lnTo>
                <a:lnTo>
                  <a:pt x="2404110" y="144145"/>
                </a:lnTo>
                <a:lnTo>
                  <a:pt x="2545715" y="168275"/>
                </a:lnTo>
                <a:lnTo>
                  <a:pt x="2687320" y="194310"/>
                </a:lnTo>
                <a:lnTo>
                  <a:pt x="2828925" y="220980"/>
                </a:lnTo>
                <a:lnTo>
                  <a:pt x="2970530" y="247650"/>
                </a:lnTo>
                <a:lnTo>
                  <a:pt x="3112770" y="275590"/>
                </a:lnTo>
                <a:lnTo>
                  <a:pt x="3254375" y="303530"/>
                </a:lnTo>
                <a:lnTo>
                  <a:pt x="3395980" y="332740"/>
                </a:lnTo>
                <a:lnTo>
                  <a:pt x="3537585" y="361315"/>
                </a:lnTo>
                <a:lnTo>
                  <a:pt x="3679190" y="389255"/>
                </a:lnTo>
                <a:lnTo>
                  <a:pt x="3820795" y="417830"/>
                </a:lnTo>
                <a:lnTo>
                  <a:pt x="3963035" y="445770"/>
                </a:lnTo>
                <a:lnTo>
                  <a:pt x="4104640" y="473075"/>
                </a:lnTo>
                <a:lnTo>
                  <a:pt x="4246245" y="499110"/>
                </a:lnTo>
                <a:lnTo>
                  <a:pt x="4387850" y="525145"/>
                </a:lnTo>
                <a:lnTo>
                  <a:pt x="4529455" y="549275"/>
                </a:lnTo>
                <a:lnTo>
                  <a:pt x="4671060" y="572135"/>
                </a:lnTo>
                <a:lnTo>
                  <a:pt x="4813300" y="594360"/>
                </a:lnTo>
                <a:lnTo>
                  <a:pt x="4954905" y="614045"/>
                </a:lnTo>
                <a:lnTo>
                  <a:pt x="5096510" y="631825"/>
                </a:lnTo>
                <a:lnTo>
                  <a:pt x="5238115" y="648335"/>
                </a:lnTo>
                <a:lnTo>
                  <a:pt x="5379720" y="662305"/>
                </a:lnTo>
                <a:lnTo>
                  <a:pt x="5521325" y="673735"/>
                </a:lnTo>
                <a:lnTo>
                  <a:pt x="5662930" y="682625"/>
                </a:lnTo>
                <a:lnTo>
                  <a:pt x="5805170" y="689610"/>
                </a:lnTo>
                <a:lnTo>
                  <a:pt x="5946775" y="693420"/>
                </a:lnTo>
                <a:lnTo>
                  <a:pt x="6088380" y="693420"/>
                </a:lnTo>
                <a:lnTo>
                  <a:pt x="6108065" y="693420"/>
                </a:lnTo>
                <a:lnTo>
                  <a:pt x="6128385" y="693420"/>
                </a:lnTo>
                <a:lnTo>
                  <a:pt x="6269990" y="693420"/>
                </a:lnTo>
                <a:lnTo>
                  <a:pt x="6411595" y="689610"/>
                </a:lnTo>
                <a:lnTo>
                  <a:pt x="6553835" y="682625"/>
                </a:lnTo>
                <a:lnTo>
                  <a:pt x="6695440" y="673735"/>
                </a:lnTo>
                <a:lnTo>
                  <a:pt x="6837045" y="662305"/>
                </a:lnTo>
                <a:lnTo>
                  <a:pt x="6978650" y="648335"/>
                </a:lnTo>
                <a:lnTo>
                  <a:pt x="7120255" y="631825"/>
                </a:lnTo>
                <a:lnTo>
                  <a:pt x="7261860" y="614045"/>
                </a:lnTo>
                <a:lnTo>
                  <a:pt x="7403465" y="594360"/>
                </a:lnTo>
                <a:lnTo>
                  <a:pt x="7545705" y="572135"/>
                </a:lnTo>
                <a:lnTo>
                  <a:pt x="7687310" y="549275"/>
                </a:lnTo>
                <a:lnTo>
                  <a:pt x="7828915" y="525145"/>
                </a:lnTo>
                <a:lnTo>
                  <a:pt x="7970520" y="499110"/>
                </a:lnTo>
                <a:lnTo>
                  <a:pt x="8112125" y="473075"/>
                </a:lnTo>
                <a:lnTo>
                  <a:pt x="8253730" y="445770"/>
                </a:lnTo>
                <a:lnTo>
                  <a:pt x="8395970" y="417830"/>
                </a:lnTo>
                <a:lnTo>
                  <a:pt x="8537575" y="389255"/>
                </a:lnTo>
                <a:lnTo>
                  <a:pt x="8679180" y="361315"/>
                </a:lnTo>
                <a:lnTo>
                  <a:pt x="8820785" y="332740"/>
                </a:lnTo>
                <a:lnTo>
                  <a:pt x="8962390" y="303530"/>
                </a:lnTo>
                <a:lnTo>
                  <a:pt x="9103995" y="275590"/>
                </a:lnTo>
                <a:lnTo>
                  <a:pt x="9246235" y="247650"/>
                </a:lnTo>
                <a:lnTo>
                  <a:pt x="9387840" y="220980"/>
                </a:lnTo>
                <a:lnTo>
                  <a:pt x="9529445" y="194310"/>
                </a:lnTo>
                <a:lnTo>
                  <a:pt x="9671050" y="168275"/>
                </a:lnTo>
                <a:lnTo>
                  <a:pt x="9812655" y="144145"/>
                </a:lnTo>
                <a:lnTo>
                  <a:pt x="9954260" y="121285"/>
                </a:lnTo>
                <a:lnTo>
                  <a:pt x="10096500" y="99695"/>
                </a:lnTo>
                <a:lnTo>
                  <a:pt x="10238105" y="80010"/>
                </a:lnTo>
                <a:lnTo>
                  <a:pt x="10379710" y="61595"/>
                </a:lnTo>
                <a:lnTo>
                  <a:pt x="10521315" y="45720"/>
                </a:lnTo>
                <a:lnTo>
                  <a:pt x="10662920" y="31750"/>
                </a:lnTo>
                <a:lnTo>
                  <a:pt x="10804525" y="19685"/>
                </a:lnTo>
                <a:lnTo>
                  <a:pt x="10946130" y="10795"/>
                </a:lnTo>
                <a:lnTo>
                  <a:pt x="11088370" y="3810"/>
                </a:lnTo>
                <a:lnTo>
                  <a:pt x="11229975" y="635"/>
                </a:lnTo>
                <a:lnTo>
                  <a:pt x="11371580" y="0"/>
                </a:lnTo>
                <a:lnTo>
                  <a:pt x="11513185" y="2540"/>
                </a:lnTo>
                <a:lnTo>
                  <a:pt x="11654790" y="8255"/>
                </a:lnTo>
                <a:lnTo>
                  <a:pt x="11796395" y="17780"/>
                </a:lnTo>
                <a:lnTo>
                  <a:pt x="11938635" y="31750"/>
                </a:lnTo>
                <a:lnTo>
                  <a:pt x="12080240" y="48895"/>
                </a:lnTo>
                <a:lnTo>
                  <a:pt x="12192000" y="65405"/>
                </a:lnTo>
                <a:close/>
              </a:path>
            </a:pathLst>
          </a:custGeom>
          <a:solidFill>
            <a:srgbClr val="056EE1"/>
          </a:solidFill>
        </p:spPr>
      </p:sp>
      <p:sp>
        <p:nvSpPr>
          <p:cNvPr id="9" name="Text 7"/>
          <p:cNvSpPr/>
          <p:nvPr/>
        </p:nvSpPr>
        <p:spPr>
          <a:xfrm>
            <a:off x="0" y="5786120"/>
            <a:ext cx="12192000" cy="1071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106785" y="69373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11106785" y="75469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11106785" y="81565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pic>
        <p:nvPicPr>
          <p:cNvPr id="13" name="Image 0" descr="https://kimi-img.moonshot.cn/pub/slides/slides_tmpl/image/25-10-09-17:19:39-d3jnsaos8jdo4os5dlr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7030" y="2134235"/>
            <a:ext cx="5906770" cy="1054735"/>
          </a:xfrm>
          <a:prstGeom prst="rect">
            <a:avLst/>
          </a:prstGeom>
        </p:spPr>
      </p:pic>
      <p:pic>
        <p:nvPicPr>
          <p:cNvPr id="14" name="Image 1" descr="https://kimi-img.moonshot.cn/pub/slides/slides_tmpl/image/25-10-09-17:19:39-d3jnsaos8jdo4os5dlr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7030" y="3189605"/>
            <a:ext cx="5906770" cy="1054735"/>
          </a:xfrm>
          <a:prstGeom prst="rect">
            <a:avLst/>
          </a:prstGeom>
        </p:spPr>
      </p:pic>
      <p:pic>
        <p:nvPicPr>
          <p:cNvPr id="15" name="Image 2" descr="https://kimi-img.moonshot.cn/pub/slides/slides_tmpl/image/25-10-09-17:19:39-d3jnsaos8jdo4os5dlr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07235" y="3430905"/>
            <a:ext cx="2084070" cy="30353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581647" y="2476550"/>
            <a:ext cx="2880000" cy="1081088"/>
          </a:xfrm>
          <a:prstGeom prst="rect">
            <a:avLst/>
          </a:prstGeom>
          <a:noFill/>
        </p:spPr>
        <p:txBody>
          <a:bodyPr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5656524" y="2328608"/>
            <a:ext cx="832600" cy="5041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6572250" y="2328703"/>
            <a:ext cx="4317365" cy="50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1600" dirty="0"/>
              <a:t>难点与创新</a:t>
            </a:r>
            <a:r>
              <a:rPr lang="zh-CN" altLang="en-US" sz="1600" dirty="0"/>
              <a:t>点</a:t>
            </a:r>
            <a:endParaRPr lang="zh-CN" alt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5656524" y="3374797"/>
            <a:ext cx="832600" cy="5041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6572250" y="3374892"/>
            <a:ext cx="4317365" cy="50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致谢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81000">
                <a:srgbClr val="F0F8FF"/>
              </a:gs>
              <a:gs pos="100000">
                <a:srgbClr val="F0F8FF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5432425"/>
            <a:ext cx="12192000" cy="864870"/>
          </a:xfrm>
          <a:custGeom>
            <a:avLst/>
            <a:gdLst/>
            <a:ahLst/>
            <a:cxnLst/>
            <a:rect l="l" t="t" r="r" b="b"/>
            <a:pathLst>
              <a:path w="12192000" h="864870">
                <a:moveTo>
                  <a:pt x="12192000" y="61685"/>
                </a:moveTo>
                <a:lnTo>
                  <a:pt x="12192000" y="864870"/>
                </a:lnTo>
                <a:lnTo>
                  <a:pt x="0" y="864870"/>
                </a:lnTo>
                <a:lnTo>
                  <a:pt x="0" y="65089"/>
                </a:lnTo>
                <a:lnTo>
                  <a:pt x="136525" y="45945"/>
                </a:lnTo>
                <a:lnTo>
                  <a:pt x="278130" y="29779"/>
                </a:lnTo>
                <a:lnTo>
                  <a:pt x="420370" y="17017"/>
                </a:lnTo>
                <a:lnTo>
                  <a:pt x="561975" y="8083"/>
                </a:lnTo>
                <a:lnTo>
                  <a:pt x="703580" y="2552"/>
                </a:lnTo>
                <a:lnTo>
                  <a:pt x="845185" y="0"/>
                </a:lnTo>
                <a:lnTo>
                  <a:pt x="986790" y="425"/>
                </a:lnTo>
                <a:lnTo>
                  <a:pt x="1128395" y="3829"/>
                </a:lnTo>
                <a:lnTo>
                  <a:pt x="1270635" y="10210"/>
                </a:lnTo>
                <a:lnTo>
                  <a:pt x="1412240" y="18718"/>
                </a:lnTo>
                <a:lnTo>
                  <a:pt x="1553845" y="29779"/>
                </a:lnTo>
                <a:lnTo>
                  <a:pt x="1695450" y="42967"/>
                </a:lnTo>
                <a:lnTo>
                  <a:pt x="1837055" y="58282"/>
                </a:lnTo>
                <a:lnTo>
                  <a:pt x="1978660" y="75299"/>
                </a:lnTo>
                <a:lnTo>
                  <a:pt x="2120265" y="94017"/>
                </a:lnTo>
                <a:lnTo>
                  <a:pt x="2262505" y="114437"/>
                </a:lnTo>
                <a:lnTo>
                  <a:pt x="2404110" y="136133"/>
                </a:lnTo>
                <a:lnTo>
                  <a:pt x="2545715" y="159105"/>
                </a:lnTo>
                <a:lnTo>
                  <a:pt x="2687320" y="183354"/>
                </a:lnTo>
                <a:lnTo>
                  <a:pt x="2828925" y="208454"/>
                </a:lnTo>
                <a:lnTo>
                  <a:pt x="2970530" y="233979"/>
                </a:lnTo>
                <a:lnTo>
                  <a:pt x="3112770" y="260354"/>
                </a:lnTo>
                <a:lnTo>
                  <a:pt x="3254375" y="286730"/>
                </a:lnTo>
                <a:lnTo>
                  <a:pt x="3395980" y="313957"/>
                </a:lnTo>
                <a:lnTo>
                  <a:pt x="3537585" y="340758"/>
                </a:lnTo>
                <a:lnTo>
                  <a:pt x="3679190" y="367559"/>
                </a:lnTo>
                <a:lnTo>
                  <a:pt x="3820795" y="394360"/>
                </a:lnTo>
                <a:lnTo>
                  <a:pt x="3963035" y="420736"/>
                </a:lnTo>
                <a:lnTo>
                  <a:pt x="4104640" y="446261"/>
                </a:lnTo>
                <a:lnTo>
                  <a:pt x="4246245" y="471361"/>
                </a:lnTo>
                <a:lnTo>
                  <a:pt x="4387850" y="495609"/>
                </a:lnTo>
                <a:lnTo>
                  <a:pt x="4529455" y="518582"/>
                </a:lnTo>
                <a:lnTo>
                  <a:pt x="4671060" y="540278"/>
                </a:lnTo>
                <a:lnTo>
                  <a:pt x="4813300" y="560698"/>
                </a:lnTo>
                <a:lnTo>
                  <a:pt x="4954905" y="579416"/>
                </a:lnTo>
                <a:lnTo>
                  <a:pt x="5096510" y="596433"/>
                </a:lnTo>
                <a:lnTo>
                  <a:pt x="5238115" y="611748"/>
                </a:lnTo>
                <a:lnTo>
                  <a:pt x="5379720" y="624936"/>
                </a:lnTo>
                <a:lnTo>
                  <a:pt x="5521325" y="635996"/>
                </a:lnTo>
                <a:lnTo>
                  <a:pt x="5662930" y="644505"/>
                </a:lnTo>
                <a:lnTo>
                  <a:pt x="5805170" y="650886"/>
                </a:lnTo>
                <a:lnTo>
                  <a:pt x="5946775" y="654289"/>
                </a:lnTo>
                <a:lnTo>
                  <a:pt x="6088380" y="654715"/>
                </a:lnTo>
                <a:lnTo>
                  <a:pt x="6108065" y="654289"/>
                </a:lnTo>
                <a:lnTo>
                  <a:pt x="6128385" y="654715"/>
                </a:lnTo>
                <a:lnTo>
                  <a:pt x="6269990" y="654289"/>
                </a:lnTo>
                <a:lnTo>
                  <a:pt x="6411595" y="650886"/>
                </a:lnTo>
                <a:lnTo>
                  <a:pt x="6553835" y="644505"/>
                </a:lnTo>
                <a:lnTo>
                  <a:pt x="6695440" y="635996"/>
                </a:lnTo>
                <a:lnTo>
                  <a:pt x="6837045" y="624936"/>
                </a:lnTo>
                <a:lnTo>
                  <a:pt x="6978650" y="611748"/>
                </a:lnTo>
                <a:lnTo>
                  <a:pt x="7120255" y="596433"/>
                </a:lnTo>
                <a:lnTo>
                  <a:pt x="7261860" y="579416"/>
                </a:lnTo>
                <a:lnTo>
                  <a:pt x="7403465" y="560698"/>
                </a:lnTo>
                <a:lnTo>
                  <a:pt x="7545705" y="540278"/>
                </a:lnTo>
                <a:lnTo>
                  <a:pt x="7687310" y="518582"/>
                </a:lnTo>
                <a:lnTo>
                  <a:pt x="7828915" y="495609"/>
                </a:lnTo>
                <a:lnTo>
                  <a:pt x="7970520" y="471361"/>
                </a:lnTo>
                <a:lnTo>
                  <a:pt x="8112125" y="446261"/>
                </a:lnTo>
                <a:lnTo>
                  <a:pt x="8253730" y="420736"/>
                </a:lnTo>
                <a:lnTo>
                  <a:pt x="8395970" y="394360"/>
                </a:lnTo>
                <a:lnTo>
                  <a:pt x="8537575" y="367559"/>
                </a:lnTo>
                <a:lnTo>
                  <a:pt x="8679180" y="340758"/>
                </a:lnTo>
                <a:lnTo>
                  <a:pt x="8820785" y="313957"/>
                </a:lnTo>
                <a:lnTo>
                  <a:pt x="8962390" y="286730"/>
                </a:lnTo>
                <a:lnTo>
                  <a:pt x="9103995" y="260354"/>
                </a:lnTo>
                <a:lnTo>
                  <a:pt x="9246235" y="233979"/>
                </a:lnTo>
                <a:lnTo>
                  <a:pt x="9387840" y="208454"/>
                </a:lnTo>
                <a:lnTo>
                  <a:pt x="9529445" y="183354"/>
                </a:lnTo>
                <a:lnTo>
                  <a:pt x="9671050" y="159105"/>
                </a:lnTo>
                <a:lnTo>
                  <a:pt x="9812655" y="136133"/>
                </a:lnTo>
                <a:lnTo>
                  <a:pt x="9954260" y="114437"/>
                </a:lnTo>
                <a:lnTo>
                  <a:pt x="10096500" y="94017"/>
                </a:lnTo>
                <a:lnTo>
                  <a:pt x="10238105" y="75299"/>
                </a:lnTo>
                <a:lnTo>
                  <a:pt x="10379710" y="58282"/>
                </a:lnTo>
                <a:lnTo>
                  <a:pt x="10521315" y="42967"/>
                </a:lnTo>
                <a:lnTo>
                  <a:pt x="10662920" y="29779"/>
                </a:lnTo>
                <a:lnTo>
                  <a:pt x="10804525" y="18718"/>
                </a:lnTo>
                <a:lnTo>
                  <a:pt x="10946130" y="10210"/>
                </a:lnTo>
                <a:lnTo>
                  <a:pt x="11088370" y="3829"/>
                </a:lnTo>
                <a:lnTo>
                  <a:pt x="11229975" y="425"/>
                </a:lnTo>
                <a:lnTo>
                  <a:pt x="11371580" y="0"/>
                </a:lnTo>
                <a:lnTo>
                  <a:pt x="11513185" y="2552"/>
                </a:lnTo>
                <a:lnTo>
                  <a:pt x="11654790" y="8083"/>
                </a:lnTo>
                <a:lnTo>
                  <a:pt x="11796395" y="17017"/>
                </a:lnTo>
                <a:lnTo>
                  <a:pt x="11938635" y="29779"/>
                </a:lnTo>
                <a:lnTo>
                  <a:pt x="12080240" y="45945"/>
                </a:lnTo>
                <a:lnTo>
                  <a:pt x="12192000" y="61685"/>
                </a:lnTo>
                <a:close/>
              </a:path>
            </a:pathLst>
          </a:custGeom>
          <a:gradFill flip="none" rotWithShape="1">
            <a:gsLst>
              <a:gs pos="0">
                <a:srgbClr val="F8AA5C"/>
              </a:gs>
              <a:gs pos="58000">
                <a:srgbClr val="FBCC9D"/>
              </a:gs>
              <a:gs pos="99000">
                <a:srgbClr val="FDEEDE"/>
              </a:gs>
              <a:gs pos="100000">
                <a:srgbClr val="FDEEDE"/>
              </a:gs>
            </a:gsLst>
            <a:lin ang="0" scaled="1"/>
          </a:gradFill>
        </p:spPr>
      </p:sp>
      <p:sp>
        <p:nvSpPr>
          <p:cNvPr id="5" name="Text 3"/>
          <p:cNvSpPr/>
          <p:nvPr/>
        </p:nvSpPr>
        <p:spPr>
          <a:xfrm>
            <a:off x="0" y="5432425"/>
            <a:ext cx="12192000" cy="8648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0" y="5594985"/>
            <a:ext cx="12192000" cy="1263015"/>
          </a:xfrm>
          <a:custGeom>
            <a:avLst/>
            <a:gdLst/>
            <a:ahLst/>
            <a:cxnLst/>
            <a:rect l="l" t="t" r="r" b="b"/>
            <a:pathLst>
              <a:path w="12192000" h="1263015">
                <a:moveTo>
                  <a:pt x="12192000" y="882546"/>
                </a:moveTo>
                <a:lnTo>
                  <a:pt x="12192000" y="1263015"/>
                </a:lnTo>
                <a:lnTo>
                  <a:pt x="0" y="1263015"/>
                </a:lnTo>
                <a:lnTo>
                  <a:pt x="0" y="65426"/>
                </a:lnTo>
                <a:lnTo>
                  <a:pt x="136525" y="46225"/>
                </a:lnTo>
                <a:lnTo>
                  <a:pt x="278130" y="29869"/>
                </a:lnTo>
                <a:lnTo>
                  <a:pt x="420370" y="17068"/>
                </a:lnTo>
                <a:lnTo>
                  <a:pt x="561975" y="7823"/>
                </a:lnTo>
                <a:lnTo>
                  <a:pt x="703580" y="2845"/>
                </a:lnTo>
                <a:lnTo>
                  <a:pt x="845185" y="0"/>
                </a:lnTo>
                <a:lnTo>
                  <a:pt x="986790" y="711"/>
                </a:lnTo>
                <a:lnTo>
                  <a:pt x="1128395" y="3556"/>
                </a:lnTo>
                <a:lnTo>
                  <a:pt x="1270635" y="9956"/>
                </a:lnTo>
                <a:lnTo>
                  <a:pt x="1412240" y="18490"/>
                </a:lnTo>
                <a:lnTo>
                  <a:pt x="1553845" y="29869"/>
                </a:lnTo>
                <a:lnTo>
                  <a:pt x="1695450" y="42669"/>
                </a:lnTo>
                <a:lnTo>
                  <a:pt x="1837055" y="58315"/>
                </a:lnTo>
                <a:lnTo>
                  <a:pt x="1978660" y="75383"/>
                </a:lnTo>
                <a:lnTo>
                  <a:pt x="2120265" y="93873"/>
                </a:lnTo>
                <a:lnTo>
                  <a:pt x="2262505" y="114496"/>
                </a:lnTo>
                <a:lnTo>
                  <a:pt x="2404110" y="135831"/>
                </a:lnTo>
                <a:lnTo>
                  <a:pt x="2545715" y="159299"/>
                </a:lnTo>
                <a:lnTo>
                  <a:pt x="2687320" y="183479"/>
                </a:lnTo>
                <a:lnTo>
                  <a:pt x="2828925" y="208369"/>
                </a:lnTo>
                <a:lnTo>
                  <a:pt x="2970530" y="233971"/>
                </a:lnTo>
                <a:lnTo>
                  <a:pt x="3112770" y="260283"/>
                </a:lnTo>
                <a:lnTo>
                  <a:pt x="3254375" y="286596"/>
                </a:lnTo>
                <a:lnTo>
                  <a:pt x="3395980" y="314331"/>
                </a:lnTo>
                <a:lnTo>
                  <a:pt x="3537585" y="340644"/>
                </a:lnTo>
                <a:lnTo>
                  <a:pt x="3679190" y="367668"/>
                </a:lnTo>
                <a:lnTo>
                  <a:pt x="3820795" y="394692"/>
                </a:lnTo>
                <a:lnTo>
                  <a:pt x="3963035" y="421005"/>
                </a:lnTo>
                <a:lnTo>
                  <a:pt x="4104640" y="446607"/>
                </a:lnTo>
                <a:lnTo>
                  <a:pt x="4246245" y="471497"/>
                </a:lnTo>
                <a:lnTo>
                  <a:pt x="4387850" y="495676"/>
                </a:lnTo>
                <a:lnTo>
                  <a:pt x="4529455" y="518434"/>
                </a:lnTo>
                <a:lnTo>
                  <a:pt x="4671060" y="540479"/>
                </a:lnTo>
                <a:lnTo>
                  <a:pt x="4813300" y="561103"/>
                </a:lnTo>
                <a:lnTo>
                  <a:pt x="4954905" y="579593"/>
                </a:lnTo>
                <a:lnTo>
                  <a:pt x="5096510" y="596661"/>
                </a:lnTo>
                <a:lnTo>
                  <a:pt x="5238115" y="611595"/>
                </a:lnTo>
                <a:lnTo>
                  <a:pt x="5379720" y="625107"/>
                </a:lnTo>
                <a:lnTo>
                  <a:pt x="5521325" y="636486"/>
                </a:lnTo>
                <a:lnTo>
                  <a:pt x="5662930" y="645019"/>
                </a:lnTo>
                <a:lnTo>
                  <a:pt x="5805170" y="650709"/>
                </a:lnTo>
                <a:lnTo>
                  <a:pt x="5946775" y="654265"/>
                </a:lnTo>
                <a:lnTo>
                  <a:pt x="6088380" y="654976"/>
                </a:lnTo>
                <a:lnTo>
                  <a:pt x="6108065" y="654265"/>
                </a:lnTo>
                <a:lnTo>
                  <a:pt x="6128385" y="654976"/>
                </a:lnTo>
                <a:lnTo>
                  <a:pt x="6269990" y="654265"/>
                </a:lnTo>
                <a:lnTo>
                  <a:pt x="6411595" y="650709"/>
                </a:lnTo>
                <a:lnTo>
                  <a:pt x="6553835" y="645019"/>
                </a:lnTo>
                <a:lnTo>
                  <a:pt x="6695440" y="636486"/>
                </a:lnTo>
                <a:lnTo>
                  <a:pt x="6837045" y="625107"/>
                </a:lnTo>
                <a:lnTo>
                  <a:pt x="6978650" y="611595"/>
                </a:lnTo>
                <a:lnTo>
                  <a:pt x="7120255" y="596661"/>
                </a:lnTo>
                <a:lnTo>
                  <a:pt x="7261860" y="579593"/>
                </a:lnTo>
                <a:lnTo>
                  <a:pt x="7403465" y="561103"/>
                </a:lnTo>
                <a:lnTo>
                  <a:pt x="7545705" y="540479"/>
                </a:lnTo>
                <a:lnTo>
                  <a:pt x="7687310" y="518434"/>
                </a:lnTo>
                <a:lnTo>
                  <a:pt x="7828915" y="495676"/>
                </a:lnTo>
                <a:lnTo>
                  <a:pt x="7970520" y="471497"/>
                </a:lnTo>
                <a:lnTo>
                  <a:pt x="8112125" y="446607"/>
                </a:lnTo>
                <a:lnTo>
                  <a:pt x="8253730" y="421005"/>
                </a:lnTo>
                <a:lnTo>
                  <a:pt x="8395970" y="394692"/>
                </a:lnTo>
                <a:lnTo>
                  <a:pt x="8537575" y="367668"/>
                </a:lnTo>
                <a:lnTo>
                  <a:pt x="8679180" y="340644"/>
                </a:lnTo>
                <a:lnTo>
                  <a:pt x="8820785" y="314331"/>
                </a:lnTo>
                <a:lnTo>
                  <a:pt x="8962390" y="286596"/>
                </a:lnTo>
                <a:lnTo>
                  <a:pt x="9103995" y="260283"/>
                </a:lnTo>
                <a:lnTo>
                  <a:pt x="9246235" y="233971"/>
                </a:lnTo>
                <a:lnTo>
                  <a:pt x="9387840" y="208369"/>
                </a:lnTo>
                <a:lnTo>
                  <a:pt x="9529445" y="183479"/>
                </a:lnTo>
                <a:lnTo>
                  <a:pt x="9671050" y="159299"/>
                </a:lnTo>
                <a:lnTo>
                  <a:pt x="9812655" y="135831"/>
                </a:lnTo>
                <a:lnTo>
                  <a:pt x="9954260" y="114496"/>
                </a:lnTo>
                <a:lnTo>
                  <a:pt x="10096500" y="93873"/>
                </a:lnTo>
                <a:lnTo>
                  <a:pt x="10238105" y="75383"/>
                </a:lnTo>
                <a:lnTo>
                  <a:pt x="10379710" y="58315"/>
                </a:lnTo>
                <a:lnTo>
                  <a:pt x="10521315" y="42669"/>
                </a:lnTo>
                <a:lnTo>
                  <a:pt x="10662920" y="29869"/>
                </a:lnTo>
                <a:lnTo>
                  <a:pt x="10804525" y="18490"/>
                </a:lnTo>
                <a:lnTo>
                  <a:pt x="10946130" y="9956"/>
                </a:lnTo>
                <a:lnTo>
                  <a:pt x="11088370" y="3556"/>
                </a:lnTo>
                <a:lnTo>
                  <a:pt x="11229975" y="711"/>
                </a:lnTo>
                <a:lnTo>
                  <a:pt x="11371580" y="0"/>
                </a:lnTo>
                <a:lnTo>
                  <a:pt x="11513185" y="2845"/>
                </a:lnTo>
                <a:lnTo>
                  <a:pt x="11654790" y="7823"/>
                </a:lnTo>
                <a:lnTo>
                  <a:pt x="11796395" y="17068"/>
                </a:lnTo>
                <a:lnTo>
                  <a:pt x="11938635" y="29869"/>
                </a:lnTo>
                <a:lnTo>
                  <a:pt x="12080240" y="46225"/>
                </a:lnTo>
                <a:lnTo>
                  <a:pt x="12192000" y="61871"/>
                </a:lnTo>
                <a:lnTo>
                  <a:pt x="12192000" y="882546"/>
                </a:lnTo>
                <a:close/>
              </a:path>
            </a:pathLst>
          </a:custGeom>
          <a:solidFill>
            <a:srgbClr val="056EE1"/>
          </a:solidFill>
        </p:spPr>
      </p:sp>
      <p:sp>
        <p:nvSpPr>
          <p:cNvPr id="7" name="Text 5"/>
          <p:cNvSpPr/>
          <p:nvPr/>
        </p:nvSpPr>
        <p:spPr>
          <a:xfrm>
            <a:off x="0" y="5594985"/>
            <a:ext cx="12192000" cy="12630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0" descr="https://kimi-img.moonshot.cn/pub/slides/slides_tmpl/image/25-10-09-17:19:39-d3jnsaos8jdo4os5dlu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962025"/>
            <a:ext cx="6382385" cy="610806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2725420" y="2994025"/>
            <a:ext cx="6598920" cy="180784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研究背景与价值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106785" y="69373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11106785" y="75469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11106785" y="81565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4" name="Text 11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2000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43-d3jnsbos8jdo4os5dm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研究背景与价值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76200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4A89D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环境监测的刚性需求与无线方案的技术优势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677035" y="5177155"/>
            <a:ext cx="5409565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传统有线系统面临</a:t>
            </a:r>
            <a:r>
              <a:rPr lang="en-US" sz="1400" dirty="0">
                <a:solidFill>
                  <a:srgbClr val="0F2F5E"/>
                </a:solidFill>
                <a:highlight>
                  <a:srgbClr val="81B0E9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布线成本高、扩容难、易腐蚀 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等挑战。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5110559" y="2641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A89DC">
              <a:alpha val="20000"/>
            </a:srgbClr>
          </a:solidFill>
        </p:spPr>
      </p:sp>
      <p:sp>
        <p:nvSpPr>
          <p:cNvPr id="8" name="Shape 4"/>
          <p:cNvSpPr/>
          <p:nvPr/>
        </p:nvSpPr>
        <p:spPr>
          <a:xfrm>
            <a:off x="1077039" y="19050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0" y="70495"/>
                </a:moveTo>
                <a:lnTo>
                  <a:pt x="0" y="238125"/>
                </a:lnTo>
                <a:cubicBezTo>
                  <a:pt x="0" y="246906"/>
                  <a:pt x="7094" y="254000"/>
                  <a:pt x="15875" y="254000"/>
                </a:cubicBezTo>
                <a:cubicBezTo>
                  <a:pt x="24656" y="254000"/>
                  <a:pt x="31750" y="246906"/>
                  <a:pt x="31750" y="238125"/>
                </a:cubicBezTo>
                <a:lnTo>
                  <a:pt x="31750" y="119063"/>
                </a:lnTo>
                <a:cubicBezTo>
                  <a:pt x="31750" y="110282"/>
                  <a:pt x="38844" y="103188"/>
                  <a:pt x="47625" y="103188"/>
                </a:cubicBezTo>
                <a:lnTo>
                  <a:pt x="238125" y="103188"/>
                </a:lnTo>
                <a:cubicBezTo>
                  <a:pt x="246906" y="103188"/>
                  <a:pt x="254000" y="110282"/>
                  <a:pt x="254000" y="119063"/>
                </a:cubicBezTo>
                <a:lnTo>
                  <a:pt x="254000" y="238125"/>
                </a:lnTo>
                <a:cubicBezTo>
                  <a:pt x="254000" y="246906"/>
                  <a:pt x="261094" y="254000"/>
                  <a:pt x="269875" y="254000"/>
                </a:cubicBezTo>
                <a:cubicBezTo>
                  <a:pt x="278656" y="254000"/>
                  <a:pt x="285750" y="246906"/>
                  <a:pt x="285750" y="238125"/>
                </a:cubicBezTo>
                <a:lnTo>
                  <a:pt x="285750" y="70495"/>
                </a:lnTo>
                <a:cubicBezTo>
                  <a:pt x="285750" y="56852"/>
                  <a:pt x="277019" y="44698"/>
                  <a:pt x="264021" y="40382"/>
                </a:cubicBezTo>
                <a:lnTo>
                  <a:pt x="150416" y="2530"/>
                </a:lnTo>
                <a:cubicBezTo>
                  <a:pt x="145504" y="893"/>
                  <a:pt x="140246" y="893"/>
                  <a:pt x="135334" y="2530"/>
                </a:cubicBezTo>
                <a:lnTo>
                  <a:pt x="21729" y="40382"/>
                </a:lnTo>
                <a:cubicBezTo>
                  <a:pt x="8731" y="44698"/>
                  <a:pt x="0" y="56852"/>
                  <a:pt x="0" y="70495"/>
                </a:cubicBezTo>
                <a:close/>
                <a:moveTo>
                  <a:pt x="230188" y="127000"/>
                </a:moveTo>
                <a:lnTo>
                  <a:pt x="55563" y="127000"/>
                </a:lnTo>
                <a:lnTo>
                  <a:pt x="55563" y="158750"/>
                </a:lnTo>
                <a:lnTo>
                  <a:pt x="230188" y="158750"/>
                </a:lnTo>
                <a:lnTo>
                  <a:pt x="230188" y="127000"/>
                </a:lnTo>
                <a:close/>
                <a:moveTo>
                  <a:pt x="55563" y="206375"/>
                </a:moveTo>
                <a:lnTo>
                  <a:pt x="230188" y="206375"/>
                </a:lnTo>
                <a:lnTo>
                  <a:pt x="230188" y="174625"/>
                </a:lnTo>
                <a:lnTo>
                  <a:pt x="55563" y="174625"/>
                </a:lnTo>
                <a:lnTo>
                  <a:pt x="55563" y="206375"/>
                </a:lnTo>
                <a:close/>
                <a:moveTo>
                  <a:pt x="230188" y="222250"/>
                </a:moveTo>
                <a:lnTo>
                  <a:pt x="55563" y="222250"/>
                </a:lnTo>
                <a:lnTo>
                  <a:pt x="55563" y="254000"/>
                </a:lnTo>
                <a:lnTo>
                  <a:pt x="230188" y="254000"/>
                </a:lnTo>
                <a:lnTo>
                  <a:pt x="230188" y="222250"/>
                </a:lnTo>
                <a:close/>
              </a:path>
            </a:pathLst>
          </a:custGeom>
          <a:solidFill>
            <a:srgbClr val="4A89DC"/>
          </a:solidFill>
        </p:spPr>
      </p:sp>
      <p:sp>
        <p:nvSpPr>
          <p:cNvPr id="9" name="Text 5"/>
          <p:cNvSpPr/>
          <p:nvPr/>
        </p:nvSpPr>
        <p:spPr>
          <a:xfrm>
            <a:off x="1677114" y="1778000"/>
            <a:ext cx="6235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应用场景驱动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677114" y="2133600"/>
            <a:ext cx="62103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仓储霉变、农业霜冻、楼宇失衡等场景对温湿度、光照的连续监测提出刚性需求。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5110559" y="3708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81B0E9">
              <a:alpha val="20000"/>
            </a:srgbClr>
          </a:solidFill>
        </p:spPr>
      </p:sp>
      <p:sp>
        <p:nvSpPr>
          <p:cNvPr id="12" name="Shape 8"/>
          <p:cNvSpPr/>
          <p:nvPr/>
        </p:nvSpPr>
        <p:spPr>
          <a:xfrm>
            <a:off x="1077039" y="29718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23031" y="43656"/>
                </a:moveTo>
                <a:lnTo>
                  <a:pt x="162719" y="43656"/>
                </a:lnTo>
                <a:lnTo>
                  <a:pt x="162719" y="67469"/>
                </a:lnTo>
                <a:lnTo>
                  <a:pt x="123031" y="67469"/>
                </a:lnTo>
                <a:lnTo>
                  <a:pt x="123031" y="43656"/>
                </a:lnTo>
                <a:close/>
                <a:moveTo>
                  <a:pt x="119063" y="15875"/>
                </a:moveTo>
                <a:cubicBezTo>
                  <a:pt x="105916" y="15875"/>
                  <a:pt x="95250" y="26541"/>
                  <a:pt x="95250" y="39688"/>
                </a:cubicBezTo>
                <a:lnTo>
                  <a:pt x="95250" y="71438"/>
                </a:lnTo>
                <a:cubicBezTo>
                  <a:pt x="95250" y="84584"/>
                  <a:pt x="105916" y="95250"/>
                  <a:pt x="119063" y="95250"/>
                </a:cubicBezTo>
                <a:lnTo>
                  <a:pt x="127000" y="95250"/>
                </a:lnTo>
                <a:lnTo>
                  <a:pt x="127000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63500" y="142875"/>
                </a:lnTo>
                <a:lnTo>
                  <a:pt x="63500" y="158750"/>
                </a:lnTo>
                <a:lnTo>
                  <a:pt x="55563" y="158750"/>
                </a:lnTo>
                <a:cubicBezTo>
                  <a:pt x="42416" y="158750"/>
                  <a:pt x="31750" y="169416"/>
                  <a:pt x="31750" y="182563"/>
                </a:cubicBezTo>
                <a:lnTo>
                  <a:pt x="31750" y="214313"/>
                </a:lnTo>
                <a:cubicBezTo>
                  <a:pt x="31750" y="227459"/>
                  <a:pt x="42416" y="238125"/>
                  <a:pt x="55563" y="238125"/>
                </a:cubicBezTo>
                <a:lnTo>
                  <a:pt x="103188" y="238125"/>
                </a:lnTo>
                <a:cubicBezTo>
                  <a:pt x="116334" y="238125"/>
                  <a:pt x="127000" y="227459"/>
                  <a:pt x="127000" y="214313"/>
                </a:cubicBezTo>
                <a:lnTo>
                  <a:pt x="127000" y="182563"/>
                </a:lnTo>
                <a:cubicBezTo>
                  <a:pt x="127000" y="169416"/>
                  <a:pt x="116334" y="158750"/>
                  <a:pt x="103188" y="158750"/>
                </a:cubicBezTo>
                <a:lnTo>
                  <a:pt x="95250" y="158750"/>
                </a:lnTo>
                <a:lnTo>
                  <a:pt x="95250" y="142875"/>
                </a:lnTo>
                <a:lnTo>
                  <a:pt x="190500" y="142875"/>
                </a:lnTo>
                <a:lnTo>
                  <a:pt x="190500" y="158750"/>
                </a:lnTo>
                <a:lnTo>
                  <a:pt x="182563" y="158750"/>
                </a:lnTo>
                <a:cubicBezTo>
                  <a:pt x="169416" y="158750"/>
                  <a:pt x="158750" y="169416"/>
                  <a:pt x="158750" y="182563"/>
                </a:cubicBezTo>
                <a:lnTo>
                  <a:pt x="158750" y="214313"/>
                </a:lnTo>
                <a:cubicBezTo>
                  <a:pt x="158750" y="227459"/>
                  <a:pt x="169416" y="238125"/>
                  <a:pt x="182563" y="238125"/>
                </a:cubicBezTo>
                <a:lnTo>
                  <a:pt x="230188" y="238125"/>
                </a:lnTo>
                <a:cubicBezTo>
                  <a:pt x="243334" y="238125"/>
                  <a:pt x="254000" y="227459"/>
                  <a:pt x="254000" y="214313"/>
                </a:cubicBezTo>
                <a:lnTo>
                  <a:pt x="254000" y="182563"/>
                </a:lnTo>
                <a:cubicBezTo>
                  <a:pt x="254000" y="169416"/>
                  <a:pt x="243334" y="158750"/>
                  <a:pt x="230188" y="158750"/>
                </a:cubicBezTo>
                <a:lnTo>
                  <a:pt x="222250" y="158750"/>
                </a:lnTo>
                <a:lnTo>
                  <a:pt x="222250" y="142875"/>
                </a:lnTo>
                <a:lnTo>
                  <a:pt x="269875" y="142875"/>
                </a:lnTo>
                <a:cubicBezTo>
                  <a:pt x="278656" y="142875"/>
                  <a:pt x="285750" y="135781"/>
                  <a:pt x="285750" y="127000"/>
                </a:cubicBezTo>
                <a:cubicBezTo>
                  <a:pt x="285750" y="118219"/>
                  <a:pt x="278656" y="111125"/>
                  <a:pt x="269875" y="111125"/>
                </a:cubicBezTo>
                <a:lnTo>
                  <a:pt x="158750" y="111125"/>
                </a:lnTo>
                <a:lnTo>
                  <a:pt x="158750" y="95250"/>
                </a:lnTo>
                <a:lnTo>
                  <a:pt x="166688" y="95250"/>
                </a:lnTo>
                <a:cubicBezTo>
                  <a:pt x="179834" y="95250"/>
                  <a:pt x="190500" y="84584"/>
                  <a:pt x="190500" y="71438"/>
                </a:cubicBezTo>
                <a:lnTo>
                  <a:pt x="190500" y="39688"/>
                </a:lnTo>
                <a:cubicBezTo>
                  <a:pt x="190500" y="26541"/>
                  <a:pt x="179834" y="15875"/>
                  <a:pt x="166688" y="15875"/>
                </a:cubicBezTo>
                <a:lnTo>
                  <a:pt x="119063" y="15875"/>
                </a:lnTo>
                <a:close/>
                <a:moveTo>
                  <a:pt x="222250" y="186531"/>
                </a:moveTo>
                <a:lnTo>
                  <a:pt x="226219" y="186531"/>
                </a:lnTo>
                <a:lnTo>
                  <a:pt x="226219" y="210344"/>
                </a:lnTo>
                <a:lnTo>
                  <a:pt x="186531" y="210344"/>
                </a:lnTo>
                <a:lnTo>
                  <a:pt x="186531" y="186531"/>
                </a:lnTo>
                <a:lnTo>
                  <a:pt x="222250" y="186531"/>
                </a:lnTo>
                <a:close/>
                <a:moveTo>
                  <a:pt x="95250" y="186531"/>
                </a:moveTo>
                <a:lnTo>
                  <a:pt x="99219" y="186531"/>
                </a:lnTo>
                <a:lnTo>
                  <a:pt x="99219" y="210344"/>
                </a:lnTo>
                <a:lnTo>
                  <a:pt x="59531" y="210344"/>
                </a:lnTo>
                <a:lnTo>
                  <a:pt x="59531" y="186531"/>
                </a:lnTo>
                <a:lnTo>
                  <a:pt x="95250" y="186531"/>
                </a:lnTo>
                <a:close/>
              </a:path>
            </a:pathLst>
          </a:custGeom>
          <a:solidFill>
            <a:srgbClr val="81B0E9"/>
          </a:solidFill>
        </p:spPr>
      </p:sp>
      <p:sp>
        <p:nvSpPr>
          <p:cNvPr id="13" name="Text 9"/>
          <p:cNvSpPr/>
          <p:nvPr/>
        </p:nvSpPr>
        <p:spPr>
          <a:xfrm>
            <a:off x="1677114" y="2844800"/>
            <a:ext cx="5778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无线技术优势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677114" y="3200400"/>
            <a:ext cx="5753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ZigBee技术凭借</a:t>
            </a:r>
            <a:r>
              <a:rPr lang="en-US" sz="1400" dirty="0">
                <a:solidFill>
                  <a:srgbClr val="0F2F5E"/>
                </a:solidFill>
                <a:highlight>
                  <a:srgbClr val="81B0E9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低功耗、自组网、可跳跃 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等优势，成为理想替代方案。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110559" y="4521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2E70CD">
              <a:alpha val="20000"/>
            </a:srgbClr>
          </a:solidFill>
        </p:spPr>
      </p:sp>
      <p:sp>
        <p:nvSpPr>
          <p:cNvPr id="16" name="Shape 12"/>
          <p:cNvSpPr/>
          <p:nvPr/>
        </p:nvSpPr>
        <p:spPr>
          <a:xfrm>
            <a:off x="1124664" y="37846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2E70CD"/>
          </a:solidFill>
        </p:spPr>
      </p:sp>
      <p:sp>
        <p:nvSpPr>
          <p:cNvPr id="17" name="Text 13"/>
          <p:cNvSpPr/>
          <p:nvPr/>
        </p:nvSpPr>
        <p:spPr>
          <a:xfrm>
            <a:off x="1677114" y="3657600"/>
            <a:ext cx="6235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项目价值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1677114" y="4013200"/>
            <a:ext cx="62103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为后续规模化部署提供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理论模型与实践样板 ，兼具科研训练与产业转化双重价值。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43-d3jnsbos8jdo4os5dm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研究现状与缺口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96850" y="71120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4A89D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国内外方案对比与启示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762250" y="2184400"/>
            <a:ext cx="1981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4A89D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国外研究现状</a:t>
            </a:r>
            <a:endParaRPr lang="en-US" sz="1600" dirty="0"/>
          </a:p>
        </p:txBody>
      </p:sp>
      <p:pic>
        <p:nvPicPr>
          <p:cNvPr id="6" name="Image 1" descr="https://kimi-web-img.moonshot.cn/img/www.theodora.com/6fc363e1c25dd72147ca6be8482a231405bb7cd6.jpg"/>
          <p:cNvPicPr>
            <a:picLocks noChangeAspect="1"/>
          </p:cNvPicPr>
          <p:nvPr/>
        </p:nvPicPr>
        <p:blipFill>
          <a:blip r:embed="rId2"/>
          <a:srcRect t="35751" b="35751"/>
          <a:stretch>
            <a:fillRect/>
          </a:stretch>
        </p:blipFill>
        <p:spPr>
          <a:xfrm>
            <a:off x="1619250" y="2743200"/>
            <a:ext cx="4267200" cy="1219200"/>
          </a:xfrm>
          <a:prstGeom prst="roundRect">
            <a:avLst>
              <a:gd name="adj" fmla="val 8333"/>
            </a:avLst>
          </a:prstGeom>
        </p:spPr>
      </p:pic>
      <p:sp>
        <p:nvSpPr>
          <p:cNvPr id="7" name="Text 3"/>
          <p:cNvSpPr/>
          <p:nvPr/>
        </p:nvSpPr>
        <p:spPr>
          <a:xfrm>
            <a:off x="1574800" y="4114800"/>
            <a:ext cx="4356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TI CC2530方案: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单网百节点，但网关昂贵且不支持本地大屏。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95041" y="4724400"/>
            <a:ext cx="4318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Philips系统: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功耗低但依赖外网，存在数据隐私风险。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089650" y="1732359"/>
            <a:ext cx="12700" cy="3695700"/>
          </a:xfrm>
          <a:custGeom>
            <a:avLst/>
            <a:gdLst/>
            <a:ahLst/>
            <a:cxnLst/>
            <a:rect l="l" t="t" r="r" b="b"/>
            <a:pathLst>
              <a:path w="12700" h="3695700">
                <a:moveTo>
                  <a:pt x="0" y="0"/>
                </a:moveTo>
                <a:lnTo>
                  <a:pt x="12700" y="0"/>
                </a:lnTo>
                <a:lnTo>
                  <a:pt x="12700" y="3695700"/>
                </a:lnTo>
                <a:lnTo>
                  <a:pt x="0" y="3695700"/>
                </a:lnTo>
                <a:lnTo>
                  <a:pt x="0" y="0"/>
                </a:lnTo>
                <a:close/>
              </a:path>
            </a:pathLst>
          </a:custGeom>
          <a:solidFill>
            <a:srgbClr val="81B0E9"/>
          </a:solidFill>
        </p:spPr>
      </p:sp>
      <p:sp>
        <p:nvSpPr>
          <p:cNvPr id="10" name="Text 6"/>
          <p:cNvSpPr/>
          <p:nvPr/>
        </p:nvSpPr>
        <p:spPr>
          <a:xfrm>
            <a:off x="7448550" y="2057400"/>
            <a:ext cx="1981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4A89D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国内研究现状</a:t>
            </a:r>
            <a:endParaRPr lang="en-US" sz="1600" dirty="0"/>
          </a:p>
        </p:txBody>
      </p:sp>
      <p:pic>
        <p:nvPicPr>
          <p:cNvPr id="11" name="Image 2" descr="https://kimi-web-img.moonshot.cn/img/dailygalaxy.com/b3ce3f973a02a61aedc656a92e4061428ea44a56.webp"/>
          <p:cNvPicPr>
            <a:picLocks noChangeAspect="1"/>
          </p:cNvPicPr>
          <p:nvPr/>
        </p:nvPicPr>
        <p:blipFill>
          <a:blip r:embed="rId3"/>
          <a:srcRect t="26429" b="26429"/>
          <a:stretch>
            <a:fillRect/>
          </a:stretch>
        </p:blipFill>
        <p:spPr>
          <a:xfrm>
            <a:off x="6305550" y="2616200"/>
            <a:ext cx="4267200" cy="1219200"/>
          </a:xfrm>
          <a:prstGeom prst="roundRect">
            <a:avLst>
              <a:gd name="adj" fmla="val 8333"/>
            </a:avLst>
          </a:prstGeom>
        </p:spPr>
      </p:pic>
      <p:sp>
        <p:nvSpPr>
          <p:cNvPr id="12" name="Text 7"/>
          <p:cNvSpPr/>
          <p:nvPr/>
        </p:nvSpPr>
        <p:spPr>
          <a:xfrm>
            <a:off x="6261100" y="3987800"/>
            <a:ext cx="4356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高校研究: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多聚焦协议改进，如簇树路由优化，但忽略边缘算力。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261100" y="4597400"/>
            <a:ext cx="4356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普遍缺口:</a:t>
            </a: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缺乏“端-边-云”一体化设计，现场调试困难。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254000" y="59944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89DC">
              <a:alpha val="10196"/>
            </a:srgbClr>
          </a:solidFill>
        </p:spPr>
      </p:sp>
      <p:sp>
        <p:nvSpPr>
          <p:cNvPr id="15" name="Text 10"/>
          <p:cNvSpPr/>
          <p:nvPr/>
        </p:nvSpPr>
        <p:spPr>
          <a:xfrm>
            <a:off x="355600" y="6146800"/>
            <a:ext cx="1148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本课题以</a:t>
            </a:r>
            <a:r>
              <a:rPr lang="en-US" sz="1600" b="1" dirty="0">
                <a:solidFill>
                  <a:srgbClr val="0F2F5E"/>
                </a:solidFill>
                <a:highlight>
                  <a:srgbClr val="81B0E9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RK3568为边缘核心 </a:t>
            </a:r>
            <a:r>
              <a:rPr lang="en-US" sz="16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，填补国产处理器空白，通过</a:t>
            </a:r>
            <a:r>
              <a:rPr lang="en-US" sz="1600" b="1" dirty="0">
                <a:solidFill>
                  <a:srgbClr val="0F2F5E"/>
                </a:solidFill>
                <a:highlight>
                  <a:srgbClr val="81B0E9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本地显示+远程访问 </a:t>
            </a:r>
            <a:r>
              <a:rPr lang="en-US" sz="16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双轨并行，解决数据断层问题。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81000">
                <a:srgbClr val="F0F8FF"/>
              </a:gs>
              <a:gs pos="100000">
                <a:srgbClr val="F0F8FF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5432425"/>
            <a:ext cx="12192000" cy="864870"/>
          </a:xfrm>
          <a:custGeom>
            <a:avLst/>
            <a:gdLst/>
            <a:ahLst/>
            <a:cxnLst/>
            <a:rect l="l" t="t" r="r" b="b"/>
            <a:pathLst>
              <a:path w="12192000" h="864870">
                <a:moveTo>
                  <a:pt x="12192000" y="61685"/>
                </a:moveTo>
                <a:lnTo>
                  <a:pt x="12192000" y="864870"/>
                </a:lnTo>
                <a:lnTo>
                  <a:pt x="0" y="864870"/>
                </a:lnTo>
                <a:lnTo>
                  <a:pt x="0" y="65089"/>
                </a:lnTo>
                <a:lnTo>
                  <a:pt x="136525" y="45945"/>
                </a:lnTo>
                <a:lnTo>
                  <a:pt x="278130" y="29779"/>
                </a:lnTo>
                <a:lnTo>
                  <a:pt x="420370" y="17017"/>
                </a:lnTo>
                <a:lnTo>
                  <a:pt x="561975" y="8083"/>
                </a:lnTo>
                <a:lnTo>
                  <a:pt x="703580" y="2552"/>
                </a:lnTo>
                <a:lnTo>
                  <a:pt x="845185" y="0"/>
                </a:lnTo>
                <a:lnTo>
                  <a:pt x="986790" y="425"/>
                </a:lnTo>
                <a:lnTo>
                  <a:pt x="1128395" y="3829"/>
                </a:lnTo>
                <a:lnTo>
                  <a:pt x="1270635" y="10210"/>
                </a:lnTo>
                <a:lnTo>
                  <a:pt x="1412240" y="18718"/>
                </a:lnTo>
                <a:lnTo>
                  <a:pt x="1553845" y="29779"/>
                </a:lnTo>
                <a:lnTo>
                  <a:pt x="1695450" y="42967"/>
                </a:lnTo>
                <a:lnTo>
                  <a:pt x="1837055" y="58282"/>
                </a:lnTo>
                <a:lnTo>
                  <a:pt x="1978660" y="75299"/>
                </a:lnTo>
                <a:lnTo>
                  <a:pt x="2120265" y="94017"/>
                </a:lnTo>
                <a:lnTo>
                  <a:pt x="2262505" y="114437"/>
                </a:lnTo>
                <a:lnTo>
                  <a:pt x="2404110" y="136133"/>
                </a:lnTo>
                <a:lnTo>
                  <a:pt x="2545715" y="159105"/>
                </a:lnTo>
                <a:lnTo>
                  <a:pt x="2687320" y="183354"/>
                </a:lnTo>
                <a:lnTo>
                  <a:pt x="2828925" y="208454"/>
                </a:lnTo>
                <a:lnTo>
                  <a:pt x="2970530" y="233979"/>
                </a:lnTo>
                <a:lnTo>
                  <a:pt x="3112770" y="260354"/>
                </a:lnTo>
                <a:lnTo>
                  <a:pt x="3254375" y="286730"/>
                </a:lnTo>
                <a:lnTo>
                  <a:pt x="3395980" y="313957"/>
                </a:lnTo>
                <a:lnTo>
                  <a:pt x="3537585" y="340758"/>
                </a:lnTo>
                <a:lnTo>
                  <a:pt x="3679190" y="367559"/>
                </a:lnTo>
                <a:lnTo>
                  <a:pt x="3820795" y="394360"/>
                </a:lnTo>
                <a:lnTo>
                  <a:pt x="3963035" y="420736"/>
                </a:lnTo>
                <a:lnTo>
                  <a:pt x="4104640" y="446261"/>
                </a:lnTo>
                <a:lnTo>
                  <a:pt x="4246245" y="471361"/>
                </a:lnTo>
                <a:lnTo>
                  <a:pt x="4387850" y="495609"/>
                </a:lnTo>
                <a:lnTo>
                  <a:pt x="4529455" y="518582"/>
                </a:lnTo>
                <a:lnTo>
                  <a:pt x="4671060" y="540278"/>
                </a:lnTo>
                <a:lnTo>
                  <a:pt x="4813300" y="560698"/>
                </a:lnTo>
                <a:lnTo>
                  <a:pt x="4954905" y="579416"/>
                </a:lnTo>
                <a:lnTo>
                  <a:pt x="5096510" y="596433"/>
                </a:lnTo>
                <a:lnTo>
                  <a:pt x="5238115" y="611748"/>
                </a:lnTo>
                <a:lnTo>
                  <a:pt x="5379720" y="624936"/>
                </a:lnTo>
                <a:lnTo>
                  <a:pt x="5521325" y="635996"/>
                </a:lnTo>
                <a:lnTo>
                  <a:pt x="5662930" y="644505"/>
                </a:lnTo>
                <a:lnTo>
                  <a:pt x="5805170" y="650886"/>
                </a:lnTo>
                <a:lnTo>
                  <a:pt x="5946775" y="654289"/>
                </a:lnTo>
                <a:lnTo>
                  <a:pt x="6088380" y="654715"/>
                </a:lnTo>
                <a:lnTo>
                  <a:pt x="6108065" y="654289"/>
                </a:lnTo>
                <a:lnTo>
                  <a:pt x="6128385" y="654715"/>
                </a:lnTo>
                <a:lnTo>
                  <a:pt x="6269990" y="654289"/>
                </a:lnTo>
                <a:lnTo>
                  <a:pt x="6411595" y="650886"/>
                </a:lnTo>
                <a:lnTo>
                  <a:pt x="6553835" y="644505"/>
                </a:lnTo>
                <a:lnTo>
                  <a:pt x="6695440" y="635996"/>
                </a:lnTo>
                <a:lnTo>
                  <a:pt x="6837045" y="624936"/>
                </a:lnTo>
                <a:lnTo>
                  <a:pt x="6978650" y="611748"/>
                </a:lnTo>
                <a:lnTo>
                  <a:pt x="7120255" y="596433"/>
                </a:lnTo>
                <a:lnTo>
                  <a:pt x="7261860" y="579416"/>
                </a:lnTo>
                <a:lnTo>
                  <a:pt x="7403465" y="560698"/>
                </a:lnTo>
                <a:lnTo>
                  <a:pt x="7545705" y="540278"/>
                </a:lnTo>
                <a:lnTo>
                  <a:pt x="7687310" y="518582"/>
                </a:lnTo>
                <a:lnTo>
                  <a:pt x="7828915" y="495609"/>
                </a:lnTo>
                <a:lnTo>
                  <a:pt x="7970520" y="471361"/>
                </a:lnTo>
                <a:lnTo>
                  <a:pt x="8112125" y="446261"/>
                </a:lnTo>
                <a:lnTo>
                  <a:pt x="8253730" y="420736"/>
                </a:lnTo>
                <a:lnTo>
                  <a:pt x="8395970" y="394360"/>
                </a:lnTo>
                <a:lnTo>
                  <a:pt x="8537575" y="367559"/>
                </a:lnTo>
                <a:lnTo>
                  <a:pt x="8679180" y="340758"/>
                </a:lnTo>
                <a:lnTo>
                  <a:pt x="8820785" y="313957"/>
                </a:lnTo>
                <a:lnTo>
                  <a:pt x="8962390" y="286730"/>
                </a:lnTo>
                <a:lnTo>
                  <a:pt x="9103995" y="260354"/>
                </a:lnTo>
                <a:lnTo>
                  <a:pt x="9246235" y="233979"/>
                </a:lnTo>
                <a:lnTo>
                  <a:pt x="9387840" y="208454"/>
                </a:lnTo>
                <a:lnTo>
                  <a:pt x="9529445" y="183354"/>
                </a:lnTo>
                <a:lnTo>
                  <a:pt x="9671050" y="159105"/>
                </a:lnTo>
                <a:lnTo>
                  <a:pt x="9812655" y="136133"/>
                </a:lnTo>
                <a:lnTo>
                  <a:pt x="9954260" y="114437"/>
                </a:lnTo>
                <a:lnTo>
                  <a:pt x="10096500" y="94017"/>
                </a:lnTo>
                <a:lnTo>
                  <a:pt x="10238105" y="75299"/>
                </a:lnTo>
                <a:lnTo>
                  <a:pt x="10379710" y="58282"/>
                </a:lnTo>
                <a:lnTo>
                  <a:pt x="10521315" y="42967"/>
                </a:lnTo>
                <a:lnTo>
                  <a:pt x="10662920" y="29779"/>
                </a:lnTo>
                <a:lnTo>
                  <a:pt x="10804525" y="18718"/>
                </a:lnTo>
                <a:lnTo>
                  <a:pt x="10946130" y="10210"/>
                </a:lnTo>
                <a:lnTo>
                  <a:pt x="11088370" y="3829"/>
                </a:lnTo>
                <a:lnTo>
                  <a:pt x="11229975" y="425"/>
                </a:lnTo>
                <a:lnTo>
                  <a:pt x="11371580" y="0"/>
                </a:lnTo>
                <a:lnTo>
                  <a:pt x="11513185" y="2552"/>
                </a:lnTo>
                <a:lnTo>
                  <a:pt x="11654790" y="8083"/>
                </a:lnTo>
                <a:lnTo>
                  <a:pt x="11796395" y="17017"/>
                </a:lnTo>
                <a:lnTo>
                  <a:pt x="11938635" y="29779"/>
                </a:lnTo>
                <a:lnTo>
                  <a:pt x="12080240" y="45945"/>
                </a:lnTo>
                <a:lnTo>
                  <a:pt x="12192000" y="61685"/>
                </a:lnTo>
                <a:close/>
              </a:path>
            </a:pathLst>
          </a:custGeom>
          <a:gradFill flip="none" rotWithShape="1">
            <a:gsLst>
              <a:gs pos="0">
                <a:srgbClr val="F8AA5C"/>
              </a:gs>
              <a:gs pos="58000">
                <a:srgbClr val="FBCC9D"/>
              </a:gs>
              <a:gs pos="99000">
                <a:srgbClr val="FDEEDE"/>
              </a:gs>
              <a:gs pos="100000">
                <a:srgbClr val="FDEEDE"/>
              </a:gs>
            </a:gsLst>
            <a:lin ang="0" scaled="1"/>
          </a:gradFill>
        </p:spPr>
      </p:sp>
      <p:sp>
        <p:nvSpPr>
          <p:cNvPr id="5" name="Text 3"/>
          <p:cNvSpPr/>
          <p:nvPr/>
        </p:nvSpPr>
        <p:spPr>
          <a:xfrm>
            <a:off x="0" y="5432425"/>
            <a:ext cx="12192000" cy="8648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0" y="5594985"/>
            <a:ext cx="12192000" cy="1263015"/>
          </a:xfrm>
          <a:custGeom>
            <a:avLst/>
            <a:gdLst/>
            <a:ahLst/>
            <a:cxnLst/>
            <a:rect l="l" t="t" r="r" b="b"/>
            <a:pathLst>
              <a:path w="12192000" h="1263015">
                <a:moveTo>
                  <a:pt x="12192000" y="882546"/>
                </a:moveTo>
                <a:lnTo>
                  <a:pt x="12192000" y="1263015"/>
                </a:lnTo>
                <a:lnTo>
                  <a:pt x="0" y="1263015"/>
                </a:lnTo>
                <a:lnTo>
                  <a:pt x="0" y="65426"/>
                </a:lnTo>
                <a:lnTo>
                  <a:pt x="136525" y="46225"/>
                </a:lnTo>
                <a:lnTo>
                  <a:pt x="278130" y="29869"/>
                </a:lnTo>
                <a:lnTo>
                  <a:pt x="420370" y="17068"/>
                </a:lnTo>
                <a:lnTo>
                  <a:pt x="561975" y="7823"/>
                </a:lnTo>
                <a:lnTo>
                  <a:pt x="703580" y="2845"/>
                </a:lnTo>
                <a:lnTo>
                  <a:pt x="845185" y="0"/>
                </a:lnTo>
                <a:lnTo>
                  <a:pt x="986790" y="711"/>
                </a:lnTo>
                <a:lnTo>
                  <a:pt x="1128395" y="3556"/>
                </a:lnTo>
                <a:lnTo>
                  <a:pt x="1270635" y="9956"/>
                </a:lnTo>
                <a:lnTo>
                  <a:pt x="1412240" y="18490"/>
                </a:lnTo>
                <a:lnTo>
                  <a:pt x="1553845" y="29869"/>
                </a:lnTo>
                <a:lnTo>
                  <a:pt x="1695450" y="42669"/>
                </a:lnTo>
                <a:lnTo>
                  <a:pt x="1837055" y="58315"/>
                </a:lnTo>
                <a:lnTo>
                  <a:pt x="1978660" y="75383"/>
                </a:lnTo>
                <a:lnTo>
                  <a:pt x="2120265" y="93873"/>
                </a:lnTo>
                <a:lnTo>
                  <a:pt x="2262505" y="114496"/>
                </a:lnTo>
                <a:lnTo>
                  <a:pt x="2404110" y="135831"/>
                </a:lnTo>
                <a:lnTo>
                  <a:pt x="2545715" y="159299"/>
                </a:lnTo>
                <a:lnTo>
                  <a:pt x="2687320" y="183479"/>
                </a:lnTo>
                <a:lnTo>
                  <a:pt x="2828925" y="208369"/>
                </a:lnTo>
                <a:lnTo>
                  <a:pt x="2970530" y="233971"/>
                </a:lnTo>
                <a:lnTo>
                  <a:pt x="3112770" y="260283"/>
                </a:lnTo>
                <a:lnTo>
                  <a:pt x="3254375" y="286596"/>
                </a:lnTo>
                <a:lnTo>
                  <a:pt x="3395980" y="314331"/>
                </a:lnTo>
                <a:lnTo>
                  <a:pt x="3537585" y="340644"/>
                </a:lnTo>
                <a:lnTo>
                  <a:pt x="3679190" y="367668"/>
                </a:lnTo>
                <a:lnTo>
                  <a:pt x="3820795" y="394692"/>
                </a:lnTo>
                <a:lnTo>
                  <a:pt x="3963035" y="421005"/>
                </a:lnTo>
                <a:lnTo>
                  <a:pt x="4104640" y="446607"/>
                </a:lnTo>
                <a:lnTo>
                  <a:pt x="4246245" y="471497"/>
                </a:lnTo>
                <a:lnTo>
                  <a:pt x="4387850" y="495676"/>
                </a:lnTo>
                <a:lnTo>
                  <a:pt x="4529455" y="518434"/>
                </a:lnTo>
                <a:lnTo>
                  <a:pt x="4671060" y="540479"/>
                </a:lnTo>
                <a:lnTo>
                  <a:pt x="4813300" y="561103"/>
                </a:lnTo>
                <a:lnTo>
                  <a:pt x="4954905" y="579593"/>
                </a:lnTo>
                <a:lnTo>
                  <a:pt x="5096510" y="596661"/>
                </a:lnTo>
                <a:lnTo>
                  <a:pt x="5238115" y="611595"/>
                </a:lnTo>
                <a:lnTo>
                  <a:pt x="5379720" y="625107"/>
                </a:lnTo>
                <a:lnTo>
                  <a:pt x="5521325" y="636486"/>
                </a:lnTo>
                <a:lnTo>
                  <a:pt x="5662930" y="645019"/>
                </a:lnTo>
                <a:lnTo>
                  <a:pt x="5805170" y="650709"/>
                </a:lnTo>
                <a:lnTo>
                  <a:pt x="5946775" y="654265"/>
                </a:lnTo>
                <a:lnTo>
                  <a:pt x="6088380" y="654976"/>
                </a:lnTo>
                <a:lnTo>
                  <a:pt x="6108065" y="654265"/>
                </a:lnTo>
                <a:lnTo>
                  <a:pt x="6128385" y="654976"/>
                </a:lnTo>
                <a:lnTo>
                  <a:pt x="6269990" y="654265"/>
                </a:lnTo>
                <a:lnTo>
                  <a:pt x="6411595" y="650709"/>
                </a:lnTo>
                <a:lnTo>
                  <a:pt x="6553835" y="645019"/>
                </a:lnTo>
                <a:lnTo>
                  <a:pt x="6695440" y="636486"/>
                </a:lnTo>
                <a:lnTo>
                  <a:pt x="6837045" y="625107"/>
                </a:lnTo>
                <a:lnTo>
                  <a:pt x="6978650" y="611595"/>
                </a:lnTo>
                <a:lnTo>
                  <a:pt x="7120255" y="596661"/>
                </a:lnTo>
                <a:lnTo>
                  <a:pt x="7261860" y="579593"/>
                </a:lnTo>
                <a:lnTo>
                  <a:pt x="7403465" y="561103"/>
                </a:lnTo>
                <a:lnTo>
                  <a:pt x="7545705" y="540479"/>
                </a:lnTo>
                <a:lnTo>
                  <a:pt x="7687310" y="518434"/>
                </a:lnTo>
                <a:lnTo>
                  <a:pt x="7828915" y="495676"/>
                </a:lnTo>
                <a:lnTo>
                  <a:pt x="7970520" y="471497"/>
                </a:lnTo>
                <a:lnTo>
                  <a:pt x="8112125" y="446607"/>
                </a:lnTo>
                <a:lnTo>
                  <a:pt x="8253730" y="421005"/>
                </a:lnTo>
                <a:lnTo>
                  <a:pt x="8395970" y="394692"/>
                </a:lnTo>
                <a:lnTo>
                  <a:pt x="8537575" y="367668"/>
                </a:lnTo>
                <a:lnTo>
                  <a:pt x="8679180" y="340644"/>
                </a:lnTo>
                <a:lnTo>
                  <a:pt x="8820785" y="314331"/>
                </a:lnTo>
                <a:lnTo>
                  <a:pt x="8962390" y="286596"/>
                </a:lnTo>
                <a:lnTo>
                  <a:pt x="9103995" y="260283"/>
                </a:lnTo>
                <a:lnTo>
                  <a:pt x="9246235" y="233971"/>
                </a:lnTo>
                <a:lnTo>
                  <a:pt x="9387840" y="208369"/>
                </a:lnTo>
                <a:lnTo>
                  <a:pt x="9529445" y="183479"/>
                </a:lnTo>
                <a:lnTo>
                  <a:pt x="9671050" y="159299"/>
                </a:lnTo>
                <a:lnTo>
                  <a:pt x="9812655" y="135831"/>
                </a:lnTo>
                <a:lnTo>
                  <a:pt x="9954260" y="114496"/>
                </a:lnTo>
                <a:lnTo>
                  <a:pt x="10096500" y="93873"/>
                </a:lnTo>
                <a:lnTo>
                  <a:pt x="10238105" y="75383"/>
                </a:lnTo>
                <a:lnTo>
                  <a:pt x="10379710" y="58315"/>
                </a:lnTo>
                <a:lnTo>
                  <a:pt x="10521315" y="42669"/>
                </a:lnTo>
                <a:lnTo>
                  <a:pt x="10662920" y="29869"/>
                </a:lnTo>
                <a:lnTo>
                  <a:pt x="10804525" y="18490"/>
                </a:lnTo>
                <a:lnTo>
                  <a:pt x="10946130" y="9956"/>
                </a:lnTo>
                <a:lnTo>
                  <a:pt x="11088370" y="3556"/>
                </a:lnTo>
                <a:lnTo>
                  <a:pt x="11229975" y="711"/>
                </a:lnTo>
                <a:lnTo>
                  <a:pt x="11371580" y="0"/>
                </a:lnTo>
                <a:lnTo>
                  <a:pt x="11513185" y="2845"/>
                </a:lnTo>
                <a:lnTo>
                  <a:pt x="11654790" y="7823"/>
                </a:lnTo>
                <a:lnTo>
                  <a:pt x="11796395" y="17068"/>
                </a:lnTo>
                <a:lnTo>
                  <a:pt x="11938635" y="29869"/>
                </a:lnTo>
                <a:lnTo>
                  <a:pt x="12080240" y="46225"/>
                </a:lnTo>
                <a:lnTo>
                  <a:pt x="12192000" y="61871"/>
                </a:lnTo>
                <a:lnTo>
                  <a:pt x="12192000" y="882546"/>
                </a:lnTo>
                <a:close/>
              </a:path>
            </a:pathLst>
          </a:custGeom>
          <a:solidFill>
            <a:srgbClr val="056EE1"/>
          </a:solidFill>
        </p:spPr>
      </p:sp>
      <p:sp>
        <p:nvSpPr>
          <p:cNvPr id="7" name="Text 5"/>
          <p:cNvSpPr/>
          <p:nvPr/>
        </p:nvSpPr>
        <p:spPr>
          <a:xfrm>
            <a:off x="0" y="5594985"/>
            <a:ext cx="12192000" cy="12630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0" descr="https://kimi-img.moonshot.cn/pub/slides/slides_tmpl/image/25-10-09-17:19:39-d3jnsaos8jdo4os5dlu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962025"/>
            <a:ext cx="6382385" cy="610806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2725420" y="2994025"/>
            <a:ext cx="6598920" cy="180784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系统总体架构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106785" y="69373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11106785" y="75469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11106785" y="81565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4" name="Text 11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2000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43-d3jnsbos8jdo4os5dm3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系统总体架构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96850" y="71120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4A89D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感知层、网络层、应用层协同工作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336800"/>
            <a:ext cx="11684000" cy="1676400"/>
          </a:xfrm>
          <a:custGeom>
            <a:avLst/>
            <a:gdLst/>
            <a:ahLst/>
            <a:cxnLst/>
            <a:rect l="l" t="t" r="r" b="b"/>
            <a:pathLst>
              <a:path w="11684000" h="1676400">
                <a:moveTo>
                  <a:pt x="152402" y="0"/>
                </a:moveTo>
                <a:lnTo>
                  <a:pt x="11531598" y="0"/>
                </a:lnTo>
                <a:cubicBezTo>
                  <a:pt x="11615768" y="0"/>
                  <a:pt x="11684000" y="68232"/>
                  <a:pt x="11684000" y="152402"/>
                </a:cubicBezTo>
                <a:lnTo>
                  <a:pt x="11684000" y="1523998"/>
                </a:lnTo>
                <a:cubicBezTo>
                  <a:pt x="11684000" y="1608168"/>
                  <a:pt x="11615768" y="1676400"/>
                  <a:pt x="11531598" y="1676400"/>
                </a:cubicBezTo>
                <a:lnTo>
                  <a:pt x="152402" y="1676400"/>
                </a:lnTo>
                <a:cubicBezTo>
                  <a:pt x="68232" y="1676400"/>
                  <a:pt x="0" y="1608168"/>
                  <a:pt x="0" y="1523998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4A89DC">
              <a:alpha val="10196"/>
            </a:srgbClr>
          </a:solidFill>
        </p:spPr>
      </p:sp>
      <p:sp>
        <p:nvSpPr>
          <p:cNvPr id="6" name="Shape 3"/>
          <p:cNvSpPr/>
          <p:nvPr/>
        </p:nvSpPr>
        <p:spPr>
          <a:xfrm>
            <a:off x="1929606" y="2641600"/>
            <a:ext cx="285750" cy="457200"/>
          </a:xfrm>
          <a:custGeom>
            <a:avLst/>
            <a:gdLst/>
            <a:ahLst/>
            <a:cxnLst/>
            <a:rect l="l" t="t" r="r" b="b"/>
            <a:pathLst>
              <a:path w="285750" h="457200">
                <a:moveTo>
                  <a:pt x="142875" y="0"/>
                </a:moveTo>
                <a:cubicBezTo>
                  <a:pt x="95548" y="0"/>
                  <a:pt x="57150" y="38398"/>
                  <a:pt x="57150" y="85725"/>
                </a:cubicBezTo>
                <a:lnTo>
                  <a:pt x="57150" y="232797"/>
                </a:lnTo>
                <a:cubicBezTo>
                  <a:pt x="30807" y="256282"/>
                  <a:pt x="14288" y="290572"/>
                  <a:pt x="14288" y="328613"/>
                </a:cubicBezTo>
                <a:cubicBezTo>
                  <a:pt x="14288" y="399604"/>
                  <a:pt x="71884" y="457200"/>
                  <a:pt x="142875" y="457200"/>
                </a:cubicBezTo>
                <a:cubicBezTo>
                  <a:pt x="213866" y="457200"/>
                  <a:pt x="271463" y="399604"/>
                  <a:pt x="271463" y="328613"/>
                </a:cubicBezTo>
                <a:cubicBezTo>
                  <a:pt x="271463" y="290572"/>
                  <a:pt x="254943" y="256282"/>
                  <a:pt x="228600" y="232797"/>
                </a:cubicBezTo>
                <a:lnTo>
                  <a:pt x="228600" y="85725"/>
                </a:lnTo>
                <a:cubicBezTo>
                  <a:pt x="228600" y="38398"/>
                  <a:pt x="190202" y="0"/>
                  <a:pt x="142875" y="0"/>
                </a:cubicBezTo>
                <a:close/>
                <a:moveTo>
                  <a:pt x="200025" y="328613"/>
                </a:moveTo>
                <a:cubicBezTo>
                  <a:pt x="200025" y="360134"/>
                  <a:pt x="174397" y="385763"/>
                  <a:pt x="142875" y="385763"/>
                </a:cubicBezTo>
                <a:cubicBezTo>
                  <a:pt x="111353" y="385763"/>
                  <a:pt x="85725" y="360134"/>
                  <a:pt x="85725" y="328613"/>
                </a:cubicBezTo>
                <a:cubicBezTo>
                  <a:pt x="85725" y="304592"/>
                  <a:pt x="100459" y="284053"/>
                  <a:pt x="121444" y="275659"/>
                </a:cubicBezTo>
                <a:lnTo>
                  <a:pt x="121444" y="192881"/>
                </a:lnTo>
                <a:cubicBezTo>
                  <a:pt x="121444" y="181005"/>
                  <a:pt x="130999" y="171450"/>
                  <a:pt x="142875" y="171450"/>
                </a:cubicBezTo>
                <a:cubicBezTo>
                  <a:pt x="154751" y="171450"/>
                  <a:pt x="164306" y="181005"/>
                  <a:pt x="164306" y="192881"/>
                </a:cubicBezTo>
                <a:lnTo>
                  <a:pt x="164306" y="275659"/>
                </a:lnTo>
                <a:cubicBezTo>
                  <a:pt x="185291" y="284143"/>
                  <a:pt x="200025" y="304681"/>
                  <a:pt x="200025" y="328613"/>
                </a:cubicBezTo>
                <a:close/>
              </a:path>
            </a:pathLst>
          </a:custGeom>
          <a:solidFill>
            <a:srgbClr val="2E70CD"/>
          </a:solidFill>
        </p:spPr>
      </p:sp>
      <p:sp>
        <p:nvSpPr>
          <p:cNvPr id="7" name="Text 4"/>
          <p:cNvSpPr/>
          <p:nvPr/>
        </p:nvSpPr>
        <p:spPr>
          <a:xfrm>
            <a:off x="611981" y="3200400"/>
            <a:ext cx="2921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感知层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4681" y="3505200"/>
            <a:ext cx="28956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ZigBee终端节点采集数据并主动上报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93542" y="2946400"/>
            <a:ext cx="571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81B0E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838428" y="25400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21456" y="78581"/>
                </a:moveTo>
                <a:lnTo>
                  <a:pt x="292894" y="78581"/>
                </a:lnTo>
                <a:lnTo>
                  <a:pt x="292894" y="121444"/>
                </a:lnTo>
                <a:lnTo>
                  <a:pt x="221456" y="121444"/>
                </a:lnTo>
                <a:lnTo>
                  <a:pt x="221456" y="78581"/>
                </a:lnTo>
                <a:close/>
                <a:moveTo>
                  <a:pt x="214313" y="28575"/>
                </a:moveTo>
                <a:cubicBezTo>
                  <a:pt x="190649" y="28575"/>
                  <a:pt x="171450" y="47774"/>
                  <a:pt x="171450" y="71438"/>
                </a:cubicBezTo>
                <a:lnTo>
                  <a:pt x="171450" y="128588"/>
                </a:lnTo>
                <a:cubicBezTo>
                  <a:pt x="171450" y="152251"/>
                  <a:pt x="190649" y="171450"/>
                  <a:pt x="214313" y="171450"/>
                </a:cubicBezTo>
                <a:lnTo>
                  <a:pt x="228600" y="171450"/>
                </a:lnTo>
                <a:lnTo>
                  <a:pt x="228600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114300" y="257175"/>
                </a:lnTo>
                <a:lnTo>
                  <a:pt x="114300" y="285750"/>
                </a:lnTo>
                <a:lnTo>
                  <a:pt x="100013" y="285750"/>
                </a:lnTo>
                <a:cubicBezTo>
                  <a:pt x="76349" y="285750"/>
                  <a:pt x="57150" y="304949"/>
                  <a:pt x="57150" y="328613"/>
                </a:cubicBezTo>
                <a:lnTo>
                  <a:pt x="57150" y="385763"/>
                </a:lnTo>
                <a:cubicBezTo>
                  <a:pt x="57150" y="409426"/>
                  <a:pt x="76349" y="428625"/>
                  <a:pt x="100013" y="428625"/>
                </a:cubicBezTo>
                <a:lnTo>
                  <a:pt x="185738" y="428625"/>
                </a:lnTo>
                <a:cubicBezTo>
                  <a:pt x="209401" y="428625"/>
                  <a:pt x="228600" y="409426"/>
                  <a:pt x="228600" y="385763"/>
                </a:cubicBezTo>
                <a:lnTo>
                  <a:pt x="228600" y="328613"/>
                </a:lnTo>
                <a:cubicBezTo>
                  <a:pt x="228600" y="304949"/>
                  <a:pt x="209401" y="285750"/>
                  <a:pt x="185738" y="285750"/>
                </a:cubicBezTo>
                <a:lnTo>
                  <a:pt x="171450" y="285750"/>
                </a:lnTo>
                <a:lnTo>
                  <a:pt x="171450" y="257175"/>
                </a:lnTo>
                <a:lnTo>
                  <a:pt x="342900" y="257175"/>
                </a:lnTo>
                <a:lnTo>
                  <a:pt x="342900" y="285750"/>
                </a:lnTo>
                <a:lnTo>
                  <a:pt x="328613" y="285750"/>
                </a:lnTo>
                <a:cubicBezTo>
                  <a:pt x="304949" y="285750"/>
                  <a:pt x="285750" y="304949"/>
                  <a:pt x="285750" y="328613"/>
                </a:cubicBezTo>
                <a:lnTo>
                  <a:pt x="285750" y="385763"/>
                </a:lnTo>
                <a:cubicBezTo>
                  <a:pt x="285750" y="409426"/>
                  <a:pt x="304949" y="428625"/>
                  <a:pt x="328613" y="428625"/>
                </a:cubicBezTo>
                <a:lnTo>
                  <a:pt x="414338" y="428625"/>
                </a:lnTo>
                <a:cubicBezTo>
                  <a:pt x="438001" y="428625"/>
                  <a:pt x="457200" y="409426"/>
                  <a:pt x="457200" y="385763"/>
                </a:cubicBezTo>
                <a:lnTo>
                  <a:pt x="457200" y="328613"/>
                </a:lnTo>
                <a:cubicBezTo>
                  <a:pt x="457200" y="304949"/>
                  <a:pt x="438001" y="285750"/>
                  <a:pt x="414338" y="285750"/>
                </a:cubicBezTo>
                <a:lnTo>
                  <a:pt x="400050" y="285750"/>
                </a:lnTo>
                <a:lnTo>
                  <a:pt x="400050" y="257175"/>
                </a:lnTo>
                <a:lnTo>
                  <a:pt x="485775" y="257175"/>
                </a:lnTo>
                <a:cubicBezTo>
                  <a:pt x="501581" y="257175"/>
                  <a:pt x="514350" y="244406"/>
                  <a:pt x="514350" y="228600"/>
                </a:cubicBezTo>
                <a:cubicBezTo>
                  <a:pt x="514350" y="212794"/>
                  <a:pt x="501581" y="200025"/>
                  <a:pt x="485775" y="200025"/>
                </a:cubicBezTo>
                <a:lnTo>
                  <a:pt x="285750" y="200025"/>
                </a:lnTo>
                <a:lnTo>
                  <a:pt x="285750" y="171450"/>
                </a:lnTo>
                <a:lnTo>
                  <a:pt x="300038" y="171450"/>
                </a:lnTo>
                <a:cubicBezTo>
                  <a:pt x="323701" y="171450"/>
                  <a:pt x="342900" y="152251"/>
                  <a:pt x="342900" y="128588"/>
                </a:cubicBezTo>
                <a:lnTo>
                  <a:pt x="342900" y="71438"/>
                </a:lnTo>
                <a:cubicBezTo>
                  <a:pt x="342900" y="47774"/>
                  <a:pt x="323701" y="28575"/>
                  <a:pt x="300038" y="28575"/>
                </a:cubicBezTo>
                <a:lnTo>
                  <a:pt x="214313" y="28575"/>
                </a:lnTo>
                <a:close/>
                <a:moveTo>
                  <a:pt x="400050" y="335756"/>
                </a:moveTo>
                <a:lnTo>
                  <a:pt x="407194" y="335756"/>
                </a:lnTo>
                <a:lnTo>
                  <a:pt x="407194" y="378619"/>
                </a:lnTo>
                <a:lnTo>
                  <a:pt x="335756" y="378619"/>
                </a:lnTo>
                <a:lnTo>
                  <a:pt x="335756" y="335756"/>
                </a:lnTo>
                <a:lnTo>
                  <a:pt x="400050" y="335756"/>
                </a:lnTo>
                <a:close/>
                <a:moveTo>
                  <a:pt x="171450" y="335756"/>
                </a:moveTo>
                <a:lnTo>
                  <a:pt x="178594" y="335756"/>
                </a:lnTo>
                <a:lnTo>
                  <a:pt x="178594" y="378619"/>
                </a:lnTo>
                <a:lnTo>
                  <a:pt x="107156" y="378619"/>
                </a:lnTo>
                <a:lnTo>
                  <a:pt x="107156" y="335756"/>
                </a:lnTo>
                <a:lnTo>
                  <a:pt x="171450" y="335756"/>
                </a:lnTo>
                <a:close/>
              </a:path>
            </a:pathLst>
          </a:custGeom>
          <a:solidFill>
            <a:srgbClr val="2E70CD"/>
          </a:solidFill>
        </p:spPr>
      </p:sp>
      <p:sp>
        <p:nvSpPr>
          <p:cNvPr id="11" name="Text 8"/>
          <p:cNvSpPr/>
          <p:nvPr/>
        </p:nvSpPr>
        <p:spPr>
          <a:xfrm>
            <a:off x="4635103" y="3098800"/>
            <a:ext cx="2921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网络层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647803" y="3403600"/>
            <a:ext cx="2895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协调器汇聚数据，通过UART接入RK3568网关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916664" y="2946400"/>
            <a:ext cx="571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81B0E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890125" y="2540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314325"/>
                </a:lnTo>
                <a:cubicBezTo>
                  <a:pt x="0" y="345847"/>
                  <a:pt x="25628" y="371475"/>
                  <a:pt x="57150" y="371475"/>
                </a:cubicBezTo>
                <a:lnTo>
                  <a:pt x="185738" y="371475"/>
                </a:lnTo>
                <a:lnTo>
                  <a:pt x="171450" y="414338"/>
                </a:lnTo>
                <a:lnTo>
                  <a:pt x="107156" y="414338"/>
                </a:lnTo>
                <a:cubicBezTo>
                  <a:pt x="95280" y="414338"/>
                  <a:pt x="85725" y="423892"/>
                  <a:pt x="85725" y="435769"/>
                </a:cubicBezTo>
                <a:cubicBezTo>
                  <a:pt x="85725" y="447645"/>
                  <a:pt x="95280" y="457200"/>
                  <a:pt x="107156" y="457200"/>
                </a:cubicBezTo>
                <a:lnTo>
                  <a:pt x="350044" y="457200"/>
                </a:lnTo>
                <a:cubicBezTo>
                  <a:pt x="361920" y="457200"/>
                  <a:pt x="371475" y="447645"/>
                  <a:pt x="371475" y="435769"/>
                </a:cubicBezTo>
                <a:cubicBezTo>
                  <a:pt x="371475" y="423892"/>
                  <a:pt x="361920" y="414338"/>
                  <a:pt x="350044" y="414338"/>
                </a:cubicBezTo>
                <a:lnTo>
                  <a:pt x="285750" y="414338"/>
                </a:lnTo>
                <a:lnTo>
                  <a:pt x="271463" y="371475"/>
                </a:lnTo>
                <a:lnTo>
                  <a:pt x="400050" y="371475"/>
                </a:lnTo>
                <a:cubicBezTo>
                  <a:pt x="431572" y="371475"/>
                  <a:pt x="457200" y="345847"/>
                  <a:pt x="457200" y="314325"/>
                </a:cubicBezTo>
                <a:lnTo>
                  <a:pt x="457200" y="85725"/>
                </a:lnTo>
                <a:cubicBezTo>
                  <a:pt x="457200" y="54203"/>
                  <a:pt x="431572" y="28575"/>
                  <a:pt x="400050" y="28575"/>
                </a:cubicBezTo>
                <a:lnTo>
                  <a:pt x="57150" y="28575"/>
                </a:lnTo>
                <a:close/>
                <a:moveTo>
                  <a:pt x="85725" y="85725"/>
                </a:moveTo>
                <a:lnTo>
                  <a:pt x="371475" y="85725"/>
                </a:lnTo>
                <a:cubicBezTo>
                  <a:pt x="387281" y="85725"/>
                  <a:pt x="400050" y="98494"/>
                  <a:pt x="400050" y="114300"/>
                </a:cubicBezTo>
                <a:lnTo>
                  <a:pt x="400050" y="257175"/>
                </a:lnTo>
                <a:cubicBezTo>
                  <a:pt x="400050" y="272981"/>
                  <a:pt x="387281" y="285750"/>
                  <a:pt x="371475" y="285750"/>
                </a:cubicBezTo>
                <a:lnTo>
                  <a:pt x="85725" y="285750"/>
                </a:lnTo>
                <a:cubicBezTo>
                  <a:pt x="69919" y="285750"/>
                  <a:pt x="57150" y="272981"/>
                  <a:pt x="57150" y="257175"/>
                </a:cubicBezTo>
                <a:lnTo>
                  <a:pt x="57150" y="114300"/>
                </a:lnTo>
                <a:cubicBezTo>
                  <a:pt x="57150" y="98494"/>
                  <a:pt x="69919" y="85725"/>
                  <a:pt x="85725" y="85725"/>
                </a:cubicBezTo>
                <a:close/>
              </a:path>
            </a:pathLst>
          </a:custGeom>
          <a:solidFill>
            <a:srgbClr val="2E70CD"/>
          </a:solidFill>
        </p:spPr>
      </p:sp>
      <p:sp>
        <p:nvSpPr>
          <p:cNvPr id="15" name="Text 12"/>
          <p:cNvSpPr/>
          <p:nvPr/>
        </p:nvSpPr>
        <p:spPr>
          <a:xfrm>
            <a:off x="8658225" y="3098800"/>
            <a:ext cx="2921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应用层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670925" y="3403600"/>
            <a:ext cx="2895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Flask服务器提供接口，支持本地与远程同步显示</a:t>
            </a:r>
            <a:endParaRPr lang="en-US" sz="1600" dirty="0"/>
          </a:p>
        </p:txBody>
      </p:sp>
      <p:pic>
        <p:nvPicPr>
          <p:cNvPr id="17" name="Image 1" descr="https://kimi-web-img.moonshot.cn/img/images.tuyacn.com/a12da93fc7d5d029cc736202ed3c8de80e8e5adf.jpg"/>
          <p:cNvPicPr>
            <a:picLocks noChangeAspect="1"/>
          </p:cNvPicPr>
          <p:nvPr/>
        </p:nvPicPr>
        <p:blipFill>
          <a:blip r:embed="rId2"/>
          <a:srcRect t="29130" b="29130"/>
          <a:stretch>
            <a:fillRect/>
          </a:stretch>
        </p:blipFill>
        <p:spPr>
          <a:xfrm>
            <a:off x="254000" y="4318000"/>
            <a:ext cx="2921000" cy="1219200"/>
          </a:xfrm>
          <a:prstGeom prst="roundRect">
            <a:avLst>
              <a:gd name="adj" fmla="val 8333"/>
            </a:avLst>
          </a:prstGeom>
        </p:spPr>
      </p:pic>
      <p:sp>
        <p:nvSpPr>
          <p:cNvPr id="18" name="Text 14"/>
          <p:cNvSpPr/>
          <p:nvPr/>
        </p:nvSpPr>
        <p:spPr>
          <a:xfrm>
            <a:off x="3321050" y="4495800"/>
            <a:ext cx="5549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89D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工作流程闭环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3333750" y="4851400"/>
            <a:ext cx="55245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0F2F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节点唤醒 → 采集发送 → 协调器校验 → 网关解析存储 → Web渲染 → 超阈值预警</a:t>
            </a:r>
            <a:endParaRPr lang="en-US" sz="1600" dirty="0"/>
          </a:p>
        </p:txBody>
      </p:sp>
      <p:pic>
        <p:nvPicPr>
          <p:cNvPr id="20" name="Image 2" descr="https://kimi-web-img.moonshot.cn/img/www.divcss5.com/c20c0f5932246086bdf8592135c448bdf56085e5.jpg"/>
          <p:cNvPicPr>
            <a:picLocks noChangeAspect="1"/>
          </p:cNvPicPr>
          <p:nvPr/>
        </p:nvPicPr>
        <p:blipFill>
          <a:blip r:embed="rId3"/>
          <a:srcRect t="22116" b="22116"/>
          <a:stretch>
            <a:fillRect/>
          </a:stretch>
        </p:blipFill>
        <p:spPr>
          <a:xfrm>
            <a:off x="9017000" y="4318000"/>
            <a:ext cx="2921000" cy="1219200"/>
          </a:xfrm>
          <a:prstGeom prst="roundRect">
            <a:avLst>
              <a:gd name="adj" fmla="val 8333"/>
            </a:avLst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E70C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系统总体架构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96850" y="71120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4A89D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感知层、网络层、应用层协同工作</a:t>
            </a:r>
            <a:endParaRPr lang="en-US" sz="16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850" y="1084580"/>
            <a:ext cx="10274300" cy="57086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CC0"/>
      </a:accent1>
      <a:accent2>
        <a:srgbClr val="00B0F0"/>
      </a:accent2>
      <a:accent3>
        <a:srgbClr val="1D3EB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CC0"/>
      </a:accent1>
      <a:accent2>
        <a:srgbClr val="00B0F0"/>
      </a:accent2>
      <a:accent3>
        <a:srgbClr val="1D3EB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1929</Words>
  <Application>WPS 表格</Application>
  <PresentationFormat>On-screen Show (16:9)</PresentationFormat>
  <Paragraphs>250</Paragraphs>
  <Slides>23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Arial</vt:lpstr>
      <vt:lpstr>宋体</vt:lpstr>
      <vt:lpstr>Wingdings</vt:lpstr>
      <vt:lpstr>MiSans</vt:lpstr>
      <vt:lpstr>MiSans</vt:lpstr>
      <vt:lpstr>Noto Sans SC</vt:lpstr>
      <vt:lpstr>Noto Sans SC</vt:lpstr>
      <vt:lpstr>Calibri</vt:lpstr>
      <vt:lpstr>Helvetica Neue</vt:lpstr>
      <vt:lpstr>等线</vt:lpstr>
      <vt:lpstr>汉仪中等线KW</vt:lpstr>
      <vt:lpstr>微软雅黑</vt:lpstr>
      <vt:lpstr>汉仪旗黑</vt:lpstr>
      <vt:lpstr>宋体</vt:lpstr>
      <vt:lpstr>Arial Unicode MS</vt:lpstr>
      <vt:lpstr>汉仪书宋二KW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ZigBee+RK3568环境监测系统开题答辩</dc:title>
  <dc:creator>Kimi</dc:creator>
  <dc:subject>ZigBee+RK3568环境监测系统开题答辩</dc:subject>
  <cp:lastModifiedBy>areay</cp:lastModifiedBy>
  <cp:revision>25</cp:revision>
  <dcterms:created xsi:type="dcterms:W3CDTF">2025-12-19T01:42:07Z</dcterms:created>
  <dcterms:modified xsi:type="dcterms:W3CDTF">2025-12-19T01:42:07Z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{"Label":"ZigBee+RK3568环境监测系统开题答辩","ContentProducer":"001191110108MACG2KBH8F10000","ProduceID":"d50j0lglrq4unlh4c090","ReservedCode1":"","ContentPropagator":"001191110108MACG2KBH8F20000","PropagateID":"d50j0lglrq4unlh4c090","ReservedCode2":""}</vt:lpwstr>
  </property>
  <property fmtid="{D5CDD505-2E9C-101B-9397-08002B2CF9AE}" pid="3" name="ICV">
    <vt:lpwstr>5E1D3058F873B8FBFD6A42690E0E5D15_42</vt:lpwstr>
  </property>
  <property fmtid="{D5CDD505-2E9C-101B-9397-08002B2CF9AE}" pid="4" name="KSOProductBuildVer">
    <vt:lpwstr>2052-12.1.23141.23141</vt:lpwstr>
  </property>
</Properties>
</file>